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B2C3"/>
    <a:srgbClr val="F9DE71"/>
    <a:srgbClr val="F5F7A1"/>
    <a:srgbClr val="2FA9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756DBE-C7D9-4D48-B74B-06D11A6E8D68}" v="1" dt="2026-07-13T04:47:09.66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69" d="100"/>
          <a:sy n="69" d="100"/>
        </p:scale>
        <p:origin x="360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ric Lembke" userId="0bda06c7fe080e41" providerId="LiveId" clId="{58EB213E-02E3-427D-83B5-7D8338EFD126}"/>
    <pc:docChg chg="undo custSel modSld">
      <pc:chgData name="Eric Lembke" userId="0bda06c7fe080e41" providerId="LiveId" clId="{58EB213E-02E3-427D-83B5-7D8338EFD126}" dt="2026-07-13T04:54:20.784" v="1454" actId="20577"/>
      <pc:docMkLst>
        <pc:docMk/>
      </pc:docMkLst>
      <pc:sldChg chg="modSp mod">
        <pc:chgData name="Eric Lembke" userId="0bda06c7fe080e41" providerId="LiveId" clId="{58EB213E-02E3-427D-83B5-7D8338EFD126}" dt="2026-07-13T04:54:20.784" v="1454" actId="20577"/>
        <pc:sldMkLst>
          <pc:docMk/>
          <pc:sldMk cId="3981349736" sldId="256"/>
        </pc:sldMkLst>
        <pc:spChg chg="mod">
          <ac:chgData name="Eric Lembke" userId="0bda06c7fe080e41" providerId="LiveId" clId="{58EB213E-02E3-427D-83B5-7D8338EFD126}" dt="2026-07-13T04:53:46.729" v="1359" actId="20577"/>
          <ac:spMkLst>
            <pc:docMk/>
            <pc:sldMk cId="3981349736" sldId="256"/>
            <ac:spMk id="2" creationId="{0CCAB036-9ED4-4DB6-AD23-96F542159B7A}"/>
          </ac:spMkLst>
        </pc:spChg>
        <pc:spChg chg="mod">
          <ac:chgData name="Eric Lembke" userId="0bda06c7fe080e41" providerId="LiveId" clId="{58EB213E-02E3-427D-83B5-7D8338EFD126}" dt="2026-07-13T04:34:32.467" v="182" actId="20577"/>
          <ac:spMkLst>
            <pc:docMk/>
            <pc:sldMk cId="3981349736" sldId="256"/>
            <ac:spMk id="33" creationId="{6BE2E58C-9B48-4EF4-AC07-5D991BAEBF32}"/>
          </ac:spMkLst>
        </pc:spChg>
        <pc:spChg chg="mod">
          <ac:chgData name="Eric Lembke" userId="0bda06c7fe080e41" providerId="LiveId" clId="{58EB213E-02E3-427D-83B5-7D8338EFD126}" dt="2026-07-13T04:34:18.361" v="154" actId="20577"/>
          <ac:spMkLst>
            <pc:docMk/>
            <pc:sldMk cId="3981349736" sldId="256"/>
            <ac:spMk id="36" creationId="{07C5EA90-E730-451E-B77A-D28F37626FAE}"/>
          </ac:spMkLst>
        </pc:spChg>
        <pc:spChg chg="mod">
          <ac:chgData name="Eric Lembke" userId="0bda06c7fe080e41" providerId="LiveId" clId="{58EB213E-02E3-427D-83B5-7D8338EFD126}" dt="2026-07-13T04:37:03.036" v="280" actId="20577"/>
          <ac:spMkLst>
            <pc:docMk/>
            <pc:sldMk cId="3981349736" sldId="256"/>
            <ac:spMk id="45" creationId="{B2BF220C-8C4F-40FA-8D95-B641B4A31F29}"/>
          </ac:spMkLst>
        </pc:spChg>
        <pc:spChg chg="mod">
          <ac:chgData name="Eric Lembke" userId="0bda06c7fe080e41" providerId="LiveId" clId="{58EB213E-02E3-427D-83B5-7D8338EFD126}" dt="2026-07-13T04:36:25.412" v="234" actId="20577"/>
          <ac:spMkLst>
            <pc:docMk/>
            <pc:sldMk cId="3981349736" sldId="256"/>
            <ac:spMk id="56" creationId="{A2CC9BB7-2854-4A30-B916-C5BDF0E09764}"/>
          </ac:spMkLst>
        </pc:spChg>
        <pc:spChg chg="mod">
          <ac:chgData name="Eric Lembke" userId="0bda06c7fe080e41" providerId="LiveId" clId="{58EB213E-02E3-427D-83B5-7D8338EFD126}" dt="2026-07-13T04:54:20.784" v="1454" actId="20577"/>
          <ac:spMkLst>
            <pc:docMk/>
            <pc:sldMk cId="3981349736" sldId="256"/>
            <ac:spMk id="57" creationId="{23DDD6EA-D82A-491A-B951-CD417E1228B8}"/>
          </ac:spMkLst>
        </pc:spChg>
        <pc:spChg chg="mod">
          <ac:chgData name="Eric Lembke" userId="0bda06c7fe080e41" providerId="LiveId" clId="{58EB213E-02E3-427D-83B5-7D8338EFD126}" dt="2026-07-13T04:33:17.295" v="21" actId="20577"/>
          <ac:spMkLst>
            <pc:docMk/>
            <pc:sldMk cId="3981349736" sldId="256"/>
            <ac:spMk id="74" creationId="{78F025B8-827A-4525-9B5F-64D9A0236E30}"/>
          </ac:spMkLst>
        </pc:spChg>
        <pc:spChg chg="mod">
          <ac:chgData name="Eric Lembke" userId="0bda06c7fe080e41" providerId="LiveId" clId="{58EB213E-02E3-427D-83B5-7D8338EFD126}" dt="2026-07-13T04:33:30.229" v="54" actId="20577"/>
          <ac:spMkLst>
            <pc:docMk/>
            <pc:sldMk cId="3981349736" sldId="256"/>
            <ac:spMk id="76" creationId="{05F34C0A-BA63-4B23-AF16-D314108AFB66}"/>
          </ac:spMkLst>
        </pc:spChg>
        <pc:spChg chg="mod">
          <ac:chgData name="Eric Lembke" userId="0bda06c7fe080e41" providerId="LiveId" clId="{58EB213E-02E3-427D-83B5-7D8338EFD126}" dt="2026-07-13T04:33:39.679" v="74" actId="20577"/>
          <ac:spMkLst>
            <pc:docMk/>
            <pc:sldMk cId="3981349736" sldId="256"/>
            <ac:spMk id="78" creationId="{27D5610D-6C56-4B4A-B3DD-2E414B97EABD}"/>
          </ac:spMkLst>
        </pc:spChg>
        <pc:spChg chg="mod">
          <ac:chgData name="Eric Lembke" userId="0bda06c7fe080e41" providerId="LiveId" clId="{58EB213E-02E3-427D-83B5-7D8338EFD126}" dt="2026-07-13T04:33:48.874" v="96" actId="20577"/>
          <ac:spMkLst>
            <pc:docMk/>
            <pc:sldMk cId="3981349736" sldId="256"/>
            <ac:spMk id="80" creationId="{D5431248-54FB-4EAF-86DC-68D21289F799}"/>
          </ac:spMkLst>
        </pc:spChg>
        <pc:grpChg chg="mod">
          <ac:chgData name="Eric Lembke" userId="0bda06c7fe080e41" providerId="LiveId" clId="{58EB213E-02E3-427D-83B5-7D8338EFD126}" dt="2026-07-13T04:36:43.749" v="236" actId="1076"/>
          <ac:grpSpMkLst>
            <pc:docMk/>
            <pc:sldMk cId="3981349736" sldId="256"/>
            <ac:grpSpMk id="43" creationId="{D51D6C05-F867-4092-B5C5-81F6E69C16F1}"/>
          </ac:grpSpMkLst>
        </pc:grpChg>
      </pc:sldChg>
      <pc:sldChg chg="modSp mod">
        <pc:chgData name="Eric Lembke" userId="0bda06c7fe080e41" providerId="LiveId" clId="{58EB213E-02E3-427D-83B5-7D8338EFD126}" dt="2026-07-13T04:53:33.074" v="1346" actId="20577"/>
        <pc:sldMkLst>
          <pc:docMk/>
          <pc:sldMk cId="293859112" sldId="257"/>
        </pc:sldMkLst>
        <pc:spChg chg="mod">
          <ac:chgData name="Eric Lembke" userId="0bda06c7fe080e41" providerId="LiveId" clId="{58EB213E-02E3-427D-83B5-7D8338EFD126}" dt="2026-07-13T04:53:33.074" v="1346" actId="20577"/>
          <ac:spMkLst>
            <pc:docMk/>
            <pc:sldMk cId="293859112" sldId="257"/>
            <ac:spMk id="2" creationId="{F9EDE954-C771-4EA4-B70F-415406B2404F}"/>
          </ac:spMkLst>
        </pc:spChg>
        <pc:graphicFrameChg chg="modGraphic">
          <ac:chgData name="Eric Lembke" userId="0bda06c7fe080e41" providerId="LiveId" clId="{58EB213E-02E3-427D-83B5-7D8338EFD126}" dt="2026-07-13T04:37:37.424" v="345" actId="20577"/>
          <ac:graphicFrameMkLst>
            <pc:docMk/>
            <pc:sldMk cId="293859112" sldId="257"/>
            <ac:graphicFrameMk id="46" creationId="{083C7B6F-5251-42CC-903A-EE03BD782F0E}"/>
          </ac:graphicFrameMkLst>
        </pc:graphicFrameChg>
      </pc:sldChg>
      <pc:sldChg chg="modSp mod">
        <pc:chgData name="Eric Lembke" userId="0bda06c7fe080e41" providerId="LiveId" clId="{58EB213E-02E3-427D-83B5-7D8338EFD126}" dt="2026-07-13T04:53:24.773" v="1333" actId="20577"/>
        <pc:sldMkLst>
          <pc:docMk/>
          <pc:sldMk cId="1398445182" sldId="258"/>
        </pc:sldMkLst>
        <pc:spChg chg="mod">
          <ac:chgData name="Eric Lembke" userId="0bda06c7fe080e41" providerId="LiveId" clId="{58EB213E-02E3-427D-83B5-7D8338EFD126}" dt="2026-07-13T04:53:24.773" v="1333" actId="20577"/>
          <ac:spMkLst>
            <pc:docMk/>
            <pc:sldMk cId="1398445182" sldId="258"/>
            <ac:spMk id="2" creationId="{53E79A94-C7FC-4100-BCCA-DEABD7D26F19}"/>
          </ac:spMkLst>
        </pc:spChg>
      </pc:sldChg>
      <pc:sldChg chg="modSp mod">
        <pc:chgData name="Eric Lembke" userId="0bda06c7fe080e41" providerId="LiveId" clId="{58EB213E-02E3-427D-83B5-7D8338EFD126}" dt="2026-07-13T04:53:09.637" v="1314" actId="20577"/>
        <pc:sldMkLst>
          <pc:docMk/>
          <pc:sldMk cId="2314930208" sldId="259"/>
        </pc:sldMkLst>
        <pc:spChg chg="mod">
          <ac:chgData name="Eric Lembke" userId="0bda06c7fe080e41" providerId="LiveId" clId="{58EB213E-02E3-427D-83B5-7D8338EFD126}" dt="2026-07-13T04:53:09.637" v="1314" actId="20577"/>
          <ac:spMkLst>
            <pc:docMk/>
            <pc:sldMk cId="2314930208" sldId="259"/>
            <ac:spMk id="2" creationId="{B607553E-4379-40A6-8DAD-555FA3C88843}"/>
          </ac:spMkLst>
        </pc:spChg>
      </pc:sldChg>
      <pc:sldChg chg="modSp mod">
        <pc:chgData name="Eric Lembke" userId="0bda06c7fe080e41" providerId="LiveId" clId="{58EB213E-02E3-427D-83B5-7D8338EFD126}" dt="2026-07-13T04:53:00.211" v="1301" actId="20577"/>
        <pc:sldMkLst>
          <pc:docMk/>
          <pc:sldMk cId="1164853034" sldId="260"/>
        </pc:sldMkLst>
        <pc:spChg chg="mod">
          <ac:chgData name="Eric Lembke" userId="0bda06c7fe080e41" providerId="LiveId" clId="{58EB213E-02E3-427D-83B5-7D8338EFD126}" dt="2026-07-13T04:53:00.211" v="1301" actId="20577"/>
          <ac:spMkLst>
            <pc:docMk/>
            <pc:sldMk cId="1164853034" sldId="260"/>
            <ac:spMk id="2" creationId="{2D9E3E97-4FA1-4E1D-908F-1F0E795EBC1F}"/>
          </ac:spMkLst>
        </pc:spChg>
        <pc:graphicFrameChg chg="modGraphic">
          <ac:chgData name="Eric Lembke" userId="0bda06c7fe080e41" providerId="LiveId" clId="{58EB213E-02E3-427D-83B5-7D8338EFD126}" dt="2026-07-13T04:44:28.105" v="617" actId="20577"/>
          <ac:graphicFrameMkLst>
            <pc:docMk/>
            <pc:sldMk cId="1164853034" sldId="260"/>
            <ac:graphicFrameMk id="46" creationId="{083C7B6F-5251-42CC-903A-EE03BD782F0E}"/>
          </ac:graphicFrameMkLst>
        </pc:graphicFrameChg>
      </pc:sldChg>
      <pc:sldChg chg="modSp mod">
        <pc:chgData name="Eric Lembke" userId="0bda06c7fe080e41" providerId="LiveId" clId="{58EB213E-02E3-427D-83B5-7D8338EFD126}" dt="2026-07-13T04:52:36.383" v="1287" actId="20577"/>
        <pc:sldMkLst>
          <pc:docMk/>
          <pc:sldMk cId="2273361191" sldId="261"/>
        </pc:sldMkLst>
        <pc:spChg chg="mod">
          <ac:chgData name="Eric Lembke" userId="0bda06c7fe080e41" providerId="LiveId" clId="{58EB213E-02E3-427D-83B5-7D8338EFD126}" dt="2026-07-13T04:51:48.610" v="1221" actId="20577"/>
          <ac:spMkLst>
            <pc:docMk/>
            <pc:sldMk cId="2273361191" sldId="261"/>
            <ac:spMk id="2" creationId="{954733A1-9D0D-41E8-AE55-182E64C4A872}"/>
          </ac:spMkLst>
        </pc:spChg>
        <pc:graphicFrameChg chg="modGraphic">
          <ac:chgData name="Eric Lembke" userId="0bda06c7fe080e41" providerId="LiveId" clId="{58EB213E-02E3-427D-83B5-7D8338EFD126}" dt="2026-07-13T04:52:36.383" v="1287" actId="20577"/>
          <ac:graphicFrameMkLst>
            <pc:docMk/>
            <pc:sldMk cId="2273361191" sldId="261"/>
            <ac:graphicFrameMk id="46" creationId="{083C7B6F-5251-42CC-903A-EE03BD782F0E}"/>
          </ac:graphicFrameMkLst>
        </pc:graphicFrameChg>
      </pc:sldChg>
      <pc:sldChg chg="modSp mod">
        <pc:chgData name="Eric Lembke" userId="0bda06c7fe080e41" providerId="LiveId" clId="{58EB213E-02E3-427D-83B5-7D8338EFD126}" dt="2026-07-13T04:51:22.880" v="1194" actId="20577"/>
        <pc:sldMkLst>
          <pc:docMk/>
          <pc:sldMk cId="3106951032" sldId="262"/>
        </pc:sldMkLst>
        <pc:spChg chg="mod">
          <ac:chgData name="Eric Lembke" userId="0bda06c7fe080e41" providerId="LiveId" clId="{58EB213E-02E3-427D-83B5-7D8338EFD126}" dt="2026-07-13T04:51:22.880" v="1194" actId="20577"/>
          <ac:spMkLst>
            <pc:docMk/>
            <pc:sldMk cId="3106951032" sldId="262"/>
            <ac:spMk id="2" creationId="{8B7985BB-D7B7-47AB-9D1E-2D1C84D05B83}"/>
          </ac:spMkLst>
        </pc:spChg>
        <pc:graphicFrameChg chg="modGraphic">
          <ac:chgData name="Eric Lembke" userId="0bda06c7fe080e41" providerId="LiveId" clId="{58EB213E-02E3-427D-83B5-7D8338EFD126}" dt="2026-07-13T04:46:48.119" v="814" actId="20577"/>
          <ac:graphicFrameMkLst>
            <pc:docMk/>
            <pc:sldMk cId="3106951032" sldId="262"/>
            <ac:graphicFrameMk id="6" creationId="{A5D69CF2-D7F1-4AE9-9E4B-5BA46CE968DE}"/>
          </ac:graphicFrameMkLst>
        </pc:graphicFrameChg>
      </pc:sldChg>
      <pc:sldChg chg="modSp mod">
        <pc:chgData name="Eric Lembke" userId="0bda06c7fe080e41" providerId="LiveId" clId="{58EB213E-02E3-427D-83B5-7D8338EFD126}" dt="2026-07-13T04:51:06.034" v="1170" actId="20577"/>
        <pc:sldMkLst>
          <pc:docMk/>
          <pc:sldMk cId="528570408" sldId="263"/>
        </pc:sldMkLst>
        <pc:spChg chg="mod">
          <ac:chgData name="Eric Lembke" userId="0bda06c7fe080e41" providerId="LiveId" clId="{58EB213E-02E3-427D-83B5-7D8338EFD126}" dt="2026-07-13T04:51:06.034" v="1170" actId="20577"/>
          <ac:spMkLst>
            <pc:docMk/>
            <pc:sldMk cId="528570408" sldId="263"/>
            <ac:spMk id="2" creationId="{FF8BF638-B963-446C-A33C-B1EC9038477C}"/>
          </ac:spMkLst>
        </pc:spChg>
        <pc:graphicFrameChg chg="mod modGraphic">
          <ac:chgData name="Eric Lembke" userId="0bda06c7fe080e41" providerId="LiveId" clId="{58EB213E-02E3-427D-83B5-7D8338EFD126}" dt="2026-07-13T04:50:54.175" v="1162" actId="20577"/>
          <ac:graphicFrameMkLst>
            <pc:docMk/>
            <pc:sldMk cId="528570408" sldId="263"/>
            <ac:graphicFrameMk id="6" creationId="{A5D69CF2-D7F1-4AE9-9E4B-5BA46CE968DE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8987D9-44E7-41DC-8A5E-9F34802B5493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C0FBEA-F456-4CB5-92FF-F3D87BB28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10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B175D-B0DD-45A2-A62C-217BB59729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B117B2-6EF0-4DA6-944D-0CC6DAED4C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1DF4B1-58AF-489E-9198-4468EC616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97E7A1-43F9-4F79-9BED-5F40DE6FB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4DC0F-34C2-4019-A163-74C85E424F5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BCA487-AE8E-4F57-A0D1-EDCAD442E3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448800" y="25401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algn="r"/>
            <a:r>
              <a:rPr lang="en-US" dirty="0"/>
              <a:t>3/10/2021</a:t>
            </a:r>
          </a:p>
        </p:txBody>
      </p:sp>
    </p:spTree>
    <p:extLst>
      <p:ext uri="{BB962C8B-B14F-4D97-AF65-F5344CB8AC3E}">
        <p14:creationId xmlns:p14="http://schemas.microsoft.com/office/powerpoint/2010/main" val="4159739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84F56-1BA5-41C0-AF46-393D7F175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FB4A42-2A52-48B8-AC59-C4E1E24086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C83B24-60D0-4AD4-9144-775A3F2B4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3/10/2021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315BAB-67D4-4A05-AD0C-234A19598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7423D2-86EB-4FDA-B847-D0924AC59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4DC0F-34C2-4019-A163-74C85E424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046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3683F0D-34C9-49B2-98EF-9FF8F70BE2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FA748F-444E-42B5-A7B2-CA0FC71C11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AC2E4C-F484-415F-A6BF-CB48A2F20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3/10/2021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6D1748-E719-40BE-B3F2-2A79CA87D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B7A6FF-657A-4E1D-95EA-747E2C86E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4DC0F-34C2-4019-A163-74C85E424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32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57912-93BD-45DB-AE15-3AE12B10D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975A4C-DB0C-49F9-AAF0-CD3B064AEA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1C1663-C578-4B94-B739-496F1EE27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3/10/2021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E3375D-95B7-498B-98F3-FEE22089B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95F35F-BB29-4524-9D5A-628FFDAE7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4DC0F-34C2-4019-A163-74C85E424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866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E8286-59FB-4C80-AA28-2A04C32B0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11A497-3A05-4C62-B0A8-3285806079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CDEC04-9888-4167-A151-7B745892F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3/10/2021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C54C60-BB9F-4774-B9DD-7B2441AAF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0397C0-F2E4-47E8-BB5E-2FA84C935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4DC0F-34C2-4019-A163-74C85E424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915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CDB13-6255-4D4A-86D7-EC4B1B602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8765E6-2463-4772-AB8C-3E1A6989AD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F8D111-6061-4942-8126-60320CC664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25BCB2-2748-46FF-A0D8-2D1545AB0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3/10/2021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0A2955-DFAC-4BFD-B726-EF8383673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95C3F0-A932-431B-B12C-EFED13066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4DC0F-34C2-4019-A163-74C85E424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059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FE85F-9824-438E-803A-A3F55FBAE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7E1AB7-5DC1-4691-AB91-1A4B3C4AE4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762DB1-F66F-4719-A04E-554D46C6D4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2B61F8-3997-4B9C-BECE-9AF86EDB57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05F46C-0C28-4201-97C1-D7E763E265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81A8227-F380-4A62-882A-3D55CF890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3/10/2021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47FDE80-6C30-4711-B1EA-F18115E9B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5D70BC-E652-4349-B5F1-FA9B3F1E8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4DC0F-34C2-4019-A163-74C85E424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370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256F9-5BCF-4A20-A420-3522CA703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AF5DB5-893F-46BB-9E89-31D79EC37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3/10/2021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E0A54A-AEE6-4F49-9ED6-F726F24A0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68564E-B181-4EE0-BDE5-39570918F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4DC0F-34C2-4019-A163-74C85E424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697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D4A09A8-3AF4-42D6-8C24-F94D6B263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3/10/2021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27233A-23DD-41F2-A43E-D5C8D510B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3F6242-C5CA-4B68-BE5A-BD700F931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4DC0F-34C2-4019-A163-74C85E424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245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08FD7-5295-44A1-8DDA-C2030A55A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EAED8A-48F6-4DAE-9C52-19050ED898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B2D1FE-DA76-4F34-9D99-D73B556D68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358EB2-9BEE-4FBD-B24B-43A9B9C7E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3/10/2021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285C4D-AE2D-4554-B7B1-900B74097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3F9977-BE33-4852-982A-5CC91AB27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4DC0F-34C2-4019-A163-74C85E424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706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F74DF-01E6-423E-B53D-1D7DAB2A9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F92567D-03DD-4B2F-8329-E750B2BBF7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342C05-23F7-424D-8092-8ED0161045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D69AFD-6B5A-4D54-A03F-4F4F4CC92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3/10/2021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CCE334-26D9-4CBB-9714-4AF605FE6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CBB812-2692-4790-8DAC-0AB0A1FFA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4DC0F-34C2-4019-A163-74C85E424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404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3CE7BB-FBAE-405B-A160-D79F5882F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44197A-45E4-4D37-A45C-38563CC255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FCE98E-E6F1-435F-9954-013F7F4E6E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3/10/2021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5B6703-C27F-4DE6-85D4-B20E0474BD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7D6047-96E8-4D1C-9256-70CC1D0F38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34DC0F-34C2-4019-A163-74C85E424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633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3E3F6B6C-CEEA-487D-868E-9E73802850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520" y="253468"/>
            <a:ext cx="3667760" cy="814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ORGANIZATION CHART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8F95B2-773F-4B8E-8801-CDF69EA9FAA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342" y="170228"/>
            <a:ext cx="2614613" cy="2760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78F025B8-827A-4525-9B5F-64D9A0236E30}"/>
              </a:ext>
            </a:extLst>
          </p:cNvPr>
          <p:cNvSpPr/>
          <p:nvPr/>
        </p:nvSpPr>
        <p:spPr>
          <a:xfrm>
            <a:off x="45720" y="3657600"/>
            <a:ext cx="2560320" cy="548640"/>
          </a:xfrm>
          <a:custGeom>
            <a:avLst/>
            <a:gdLst>
              <a:gd name="connsiteX0" fmla="*/ 0 w 2757039"/>
              <a:gd name="connsiteY0" fmla="*/ 0 h 432000"/>
              <a:gd name="connsiteX1" fmla="*/ 2757039 w 2757039"/>
              <a:gd name="connsiteY1" fmla="*/ 0 h 432000"/>
              <a:gd name="connsiteX2" fmla="*/ 2757039 w 2757039"/>
              <a:gd name="connsiteY2" fmla="*/ 432000 h 432000"/>
              <a:gd name="connsiteX3" fmla="*/ 0 w 2757039"/>
              <a:gd name="connsiteY3" fmla="*/ 432000 h 432000"/>
              <a:gd name="connsiteX4" fmla="*/ 0 w 2757039"/>
              <a:gd name="connsiteY4" fmla="*/ 0 h 4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57039" h="432000">
                <a:moveTo>
                  <a:pt x="0" y="0"/>
                </a:moveTo>
                <a:lnTo>
                  <a:pt x="2757039" y="0"/>
                </a:lnTo>
                <a:lnTo>
                  <a:pt x="2757039" y="432000"/>
                </a:lnTo>
                <a:lnTo>
                  <a:pt x="0" y="432000"/>
                </a:lnTo>
                <a:lnTo>
                  <a:pt x="0" y="0"/>
                </a:lnTo>
                <a:close/>
              </a:path>
            </a:pathLst>
          </a:custGeom>
          <a:solidFill>
            <a:srgbClr val="36B2C3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9568" tIns="56896" rIns="99568" bIns="56896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1" kern="1200" dirty="0">
                <a:solidFill>
                  <a:schemeClr val="tx1"/>
                </a:solidFill>
              </a:rPr>
              <a:t>President:  Nikki Lembke</a:t>
            </a:r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951B6523-2CE0-41DE-B44E-55607AB1171C}"/>
              </a:ext>
            </a:extLst>
          </p:cNvPr>
          <p:cNvSpPr/>
          <p:nvPr/>
        </p:nvSpPr>
        <p:spPr>
          <a:xfrm>
            <a:off x="45720" y="4202631"/>
            <a:ext cx="2560320" cy="2651760"/>
          </a:xfrm>
          <a:custGeom>
            <a:avLst/>
            <a:gdLst>
              <a:gd name="connsiteX0" fmla="*/ 0 w 2757039"/>
              <a:gd name="connsiteY0" fmla="*/ 0 h 2470500"/>
              <a:gd name="connsiteX1" fmla="*/ 2757039 w 2757039"/>
              <a:gd name="connsiteY1" fmla="*/ 0 h 2470500"/>
              <a:gd name="connsiteX2" fmla="*/ 2757039 w 2757039"/>
              <a:gd name="connsiteY2" fmla="*/ 2470500 h 2470500"/>
              <a:gd name="connsiteX3" fmla="*/ 0 w 2757039"/>
              <a:gd name="connsiteY3" fmla="*/ 2470500 h 2470500"/>
              <a:gd name="connsiteX4" fmla="*/ 0 w 2757039"/>
              <a:gd name="connsiteY4" fmla="*/ 0 h 247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57039" h="2470500">
                <a:moveTo>
                  <a:pt x="0" y="0"/>
                </a:moveTo>
                <a:lnTo>
                  <a:pt x="2757039" y="0"/>
                </a:lnTo>
                <a:lnTo>
                  <a:pt x="2757039" y="2470500"/>
                </a:lnTo>
                <a:lnTo>
                  <a:pt x="0" y="24705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  <a:alpha val="90000"/>
            </a:schemeClr>
          </a:solidFill>
          <a:ln w="25400">
            <a:solidFill>
              <a:schemeClr val="tx1">
                <a:alpha val="90000"/>
              </a:schemeClr>
            </a:solidFill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3152" tIns="73152" rIns="73152" bIns="73152" numCol="1" spcCol="1270" anchor="t" anchorCtr="0">
            <a:noAutofit/>
          </a:bodyPr>
          <a:lstStyle/>
          <a:p>
            <a:pPr marL="223838" lvl="1" indent="-223838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400" kern="1200" dirty="0"/>
              <a:t>Supervise all activities of the Corporation.</a:t>
            </a:r>
            <a:endParaRPr lang="en-US" sz="1400" kern="1200" dirty="0">
              <a:solidFill>
                <a:schemeClr val="tx1"/>
              </a:solidFill>
            </a:endParaRPr>
          </a:p>
          <a:p>
            <a:pPr marL="223838" lvl="1" indent="-223838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400" kern="1200" dirty="0"/>
              <a:t>Execute all instruments on the Corporation’s behalf.</a:t>
            </a:r>
          </a:p>
          <a:p>
            <a:pPr marL="223838" lvl="1" indent="-223838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400" kern="1200" dirty="0"/>
              <a:t>Preside at all meetings of the Board of Trustees and of the membership as necessary.</a:t>
            </a:r>
          </a:p>
          <a:p>
            <a:pPr marL="223838" lvl="1" indent="-223838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400" kern="1200" dirty="0"/>
              <a:t>Share the duties of the Treasurer.</a:t>
            </a:r>
          </a:p>
          <a:p>
            <a:pPr marL="223838" lvl="1" indent="-223838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400" kern="1200" dirty="0"/>
              <a:t>Manage and oversee the duties of the Officers of the Board.</a:t>
            </a:r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05F34C0A-BA63-4B23-AF16-D314108AFB66}"/>
              </a:ext>
            </a:extLst>
          </p:cNvPr>
          <p:cNvSpPr/>
          <p:nvPr/>
        </p:nvSpPr>
        <p:spPr>
          <a:xfrm>
            <a:off x="2697480" y="3657600"/>
            <a:ext cx="2560320" cy="548640"/>
          </a:xfrm>
          <a:custGeom>
            <a:avLst/>
            <a:gdLst>
              <a:gd name="connsiteX0" fmla="*/ 0 w 2757039"/>
              <a:gd name="connsiteY0" fmla="*/ 0 h 432000"/>
              <a:gd name="connsiteX1" fmla="*/ 2757039 w 2757039"/>
              <a:gd name="connsiteY1" fmla="*/ 0 h 432000"/>
              <a:gd name="connsiteX2" fmla="*/ 2757039 w 2757039"/>
              <a:gd name="connsiteY2" fmla="*/ 432000 h 432000"/>
              <a:gd name="connsiteX3" fmla="*/ 0 w 2757039"/>
              <a:gd name="connsiteY3" fmla="*/ 432000 h 432000"/>
              <a:gd name="connsiteX4" fmla="*/ 0 w 2757039"/>
              <a:gd name="connsiteY4" fmla="*/ 0 h 4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57039" h="432000">
                <a:moveTo>
                  <a:pt x="0" y="0"/>
                </a:moveTo>
                <a:lnTo>
                  <a:pt x="2757039" y="0"/>
                </a:lnTo>
                <a:lnTo>
                  <a:pt x="2757039" y="432000"/>
                </a:lnTo>
                <a:lnTo>
                  <a:pt x="0" y="432000"/>
                </a:lnTo>
                <a:lnTo>
                  <a:pt x="0" y="0"/>
                </a:lnTo>
                <a:close/>
              </a:path>
            </a:pathLst>
          </a:custGeom>
          <a:solidFill>
            <a:srgbClr val="36B2C3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9568" tIns="56896" rIns="99568" bIns="56896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1" kern="1200" dirty="0">
                <a:solidFill>
                  <a:schemeClr val="tx1"/>
                </a:solidFill>
              </a:rPr>
              <a:t>Vice President:  MacKenzie Brosnaha</a:t>
            </a:r>
            <a:r>
              <a:rPr lang="en-US" sz="1400" b="1" dirty="0">
                <a:solidFill>
                  <a:schemeClr val="tx1"/>
                </a:solidFill>
              </a:rPr>
              <a:t>n</a:t>
            </a:r>
            <a:endParaRPr lang="en-US" sz="1400" b="1" kern="1200" dirty="0">
              <a:solidFill>
                <a:schemeClr val="tx1"/>
              </a:solidFill>
            </a:endParaRPr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EA63A82A-1B1B-450C-BA39-D93730EBA271}"/>
              </a:ext>
            </a:extLst>
          </p:cNvPr>
          <p:cNvSpPr/>
          <p:nvPr/>
        </p:nvSpPr>
        <p:spPr>
          <a:xfrm>
            <a:off x="2692568" y="4206240"/>
            <a:ext cx="2560320" cy="2651760"/>
          </a:xfrm>
          <a:custGeom>
            <a:avLst/>
            <a:gdLst>
              <a:gd name="connsiteX0" fmla="*/ 0 w 2757039"/>
              <a:gd name="connsiteY0" fmla="*/ 0 h 2470500"/>
              <a:gd name="connsiteX1" fmla="*/ 2757039 w 2757039"/>
              <a:gd name="connsiteY1" fmla="*/ 0 h 2470500"/>
              <a:gd name="connsiteX2" fmla="*/ 2757039 w 2757039"/>
              <a:gd name="connsiteY2" fmla="*/ 2470500 h 2470500"/>
              <a:gd name="connsiteX3" fmla="*/ 0 w 2757039"/>
              <a:gd name="connsiteY3" fmla="*/ 2470500 h 2470500"/>
              <a:gd name="connsiteX4" fmla="*/ 0 w 2757039"/>
              <a:gd name="connsiteY4" fmla="*/ 0 h 247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57039" h="2470500">
                <a:moveTo>
                  <a:pt x="0" y="0"/>
                </a:moveTo>
                <a:lnTo>
                  <a:pt x="2757039" y="0"/>
                </a:lnTo>
                <a:lnTo>
                  <a:pt x="2757039" y="2470500"/>
                </a:lnTo>
                <a:lnTo>
                  <a:pt x="0" y="24705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  <a:alpha val="90000"/>
            </a:schemeClr>
          </a:solidFill>
          <a:ln w="25400">
            <a:solidFill>
              <a:schemeClr val="tx1">
                <a:alpha val="90000"/>
              </a:schemeClr>
            </a:solidFill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3152" tIns="73152" rIns="73152" bIns="73152" numCol="1" spcCol="1270" anchor="t" anchorCtr="0">
            <a:noAutofit/>
          </a:bodyPr>
          <a:lstStyle/>
          <a:p>
            <a:pPr marL="223838" lvl="0" indent="-223838">
              <a:buFont typeface="Arial" panose="020B0604020202020204" pitchFamily="34" charset="0"/>
              <a:buChar char="•"/>
            </a:pPr>
            <a:r>
              <a:rPr lang="en-US" sz="1400" dirty="0"/>
              <a:t>Facilitate completion of various tasks delegated by President.</a:t>
            </a:r>
          </a:p>
          <a:p>
            <a:pPr marL="223838" lvl="0" indent="-223838">
              <a:buFont typeface="Arial" panose="020B0604020202020204" pitchFamily="34" charset="0"/>
              <a:buChar char="•"/>
            </a:pPr>
            <a:r>
              <a:rPr lang="en-US" sz="1400" dirty="0"/>
              <a:t>Schedule use of facilities not covered by Training Coordinator</a:t>
            </a:r>
          </a:p>
          <a:p>
            <a:pPr marL="223838" lvl="0" indent="-223838">
              <a:buFont typeface="Arial" panose="020B0604020202020204" pitchFamily="34" charset="0"/>
              <a:buChar char="•"/>
            </a:pPr>
            <a:r>
              <a:rPr lang="en-US" sz="1400" dirty="0"/>
              <a:t>Responsible for vehicles</a:t>
            </a:r>
          </a:p>
          <a:p>
            <a:pPr marL="223838" lvl="0" indent="-223838">
              <a:buFont typeface="Arial" panose="020B0604020202020204" pitchFamily="34" charset="0"/>
              <a:buChar char="•"/>
            </a:pPr>
            <a:r>
              <a:rPr lang="en-US" sz="1400" dirty="0"/>
              <a:t>Provide support for Coordinator positions.</a:t>
            </a:r>
          </a:p>
          <a:p>
            <a:pPr marL="223838" lvl="0" indent="-223838">
              <a:buFont typeface="Arial" panose="020B0604020202020204" pitchFamily="34" charset="0"/>
              <a:buChar char="•"/>
            </a:pPr>
            <a:r>
              <a:rPr lang="en-US" sz="1400" dirty="0"/>
              <a:t>Serves in place of President when President is unavailable</a:t>
            </a:r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27D5610D-6C56-4B4A-B3DD-2E414B97EABD}"/>
              </a:ext>
            </a:extLst>
          </p:cNvPr>
          <p:cNvSpPr/>
          <p:nvPr/>
        </p:nvSpPr>
        <p:spPr>
          <a:xfrm>
            <a:off x="5331301" y="3657600"/>
            <a:ext cx="2560320" cy="548640"/>
          </a:xfrm>
          <a:custGeom>
            <a:avLst/>
            <a:gdLst>
              <a:gd name="connsiteX0" fmla="*/ 0 w 2757039"/>
              <a:gd name="connsiteY0" fmla="*/ 0 h 432000"/>
              <a:gd name="connsiteX1" fmla="*/ 2757039 w 2757039"/>
              <a:gd name="connsiteY1" fmla="*/ 0 h 432000"/>
              <a:gd name="connsiteX2" fmla="*/ 2757039 w 2757039"/>
              <a:gd name="connsiteY2" fmla="*/ 432000 h 432000"/>
              <a:gd name="connsiteX3" fmla="*/ 0 w 2757039"/>
              <a:gd name="connsiteY3" fmla="*/ 432000 h 432000"/>
              <a:gd name="connsiteX4" fmla="*/ 0 w 2757039"/>
              <a:gd name="connsiteY4" fmla="*/ 0 h 4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57039" h="432000">
                <a:moveTo>
                  <a:pt x="0" y="0"/>
                </a:moveTo>
                <a:lnTo>
                  <a:pt x="2757039" y="0"/>
                </a:lnTo>
                <a:lnTo>
                  <a:pt x="2757039" y="432000"/>
                </a:lnTo>
                <a:lnTo>
                  <a:pt x="0" y="432000"/>
                </a:lnTo>
                <a:lnTo>
                  <a:pt x="0" y="0"/>
                </a:lnTo>
                <a:close/>
              </a:path>
            </a:pathLst>
          </a:custGeom>
          <a:solidFill>
            <a:srgbClr val="36B2C3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9568" tIns="56896" rIns="99568" bIns="56896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1" kern="1200" dirty="0">
                <a:solidFill>
                  <a:schemeClr val="tx1"/>
                </a:solidFill>
              </a:rPr>
              <a:t>Secretary:  Mike Reed</a:t>
            </a:r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7422CD79-9678-486F-9FAE-663B09958F9D}"/>
              </a:ext>
            </a:extLst>
          </p:cNvPr>
          <p:cNvSpPr/>
          <p:nvPr/>
        </p:nvSpPr>
        <p:spPr>
          <a:xfrm>
            <a:off x="5331301" y="4206240"/>
            <a:ext cx="2560320" cy="2651760"/>
          </a:xfrm>
          <a:custGeom>
            <a:avLst/>
            <a:gdLst>
              <a:gd name="connsiteX0" fmla="*/ 0 w 2757039"/>
              <a:gd name="connsiteY0" fmla="*/ 0 h 2470500"/>
              <a:gd name="connsiteX1" fmla="*/ 2757039 w 2757039"/>
              <a:gd name="connsiteY1" fmla="*/ 0 h 2470500"/>
              <a:gd name="connsiteX2" fmla="*/ 2757039 w 2757039"/>
              <a:gd name="connsiteY2" fmla="*/ 2470500 h 2470500"/>
              <a:gd name="connsiteX3" fmla="*/ 0 w 2757039"/>
              <a:gd name="connsiteY3" fmla="*/ 2470500 h 2470500"/>
              <a:gd name="connsiteX4" fmla="*/ 0 w 2757039"/>
              <a:gd name="connsiteY4" fmla="*/ 0 h 247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57039" h="2470500">
                <a:moveTo>
                  <a:pt x="0" y="0"/>
                </a:moveTo>
                <a:lnTo>
                  <a:pt x="2757039" y="0"/>
                </a:lnTo>
                <a:lnTo>
                  <a:pt x="2757039" y="2470500"/>
                </a:lnTo>
                <a:lnTo>
                  <a:pt x="0" y="24705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  <a:alpha val="90000"/>
            </a:schemeClr>
          </a:solidFill>
          <a:ln w="25400">
            <a:solidFill>
              <a:schemeClr val="tx1">
                <a:alpha val="90000"/>
              </a:schemeClr>
            </a:solidFill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3152" tIns="73152" rIns="73152" bIns="73152" numCol="1" spcCol="1270" anchor="t" anchorCtr="0">
            <a:noAutofit/>
          </a:bodyPr>
          <a:lstStyle/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1400" dirty="0"/>
              <a:t>Take notes of Board Meetings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1400" dirty="0"/>
              <a:t>Keep all records of the corporation</a:t>
            </a:r>
          </a:p>
          <a:p>
            <a:pPr marL="285750" lvl="1" indent="-285750" algn="l">
              <a:buFont typeface="Arial" panose="020B0604020202020204" pitchFamily="34" charset="0"/>
              <a:buChar char="•"/>
            </a:pPr>
            <a:r>
              <a:rPr lang="en-US" sz="1400" dirty="0"/>
              <a:t>Update annual Board Member list</a:t>
            </a:r>
          </a:p>
          <a:p>
            <a:pPr marL="285750" lvl="1" indent="-285750" algn="l">
              <a:buFont typeface="Arial" panose="020B0604020202020204" pitchFamily="34" charset="0"/>
              <a:buChar char="•"/>
            </a:pPr>
            <a:r>
              <a:rPr lang="en-US" sz="1400" dirty="0"/>
              <a:t>Update Organization Chart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1400" dirty="0"/>
              <a:t>Perform annual disposal of records that exceed time limits set by policy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1400" dirty="0"/>
              <a:t>Refer inquiries regarding SCVSAR to appropriate party.</a:t>
            </a: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23DDD6EA-D82A-491A-B951-CD417E1228B8}"/>
              </a:ext>
            </a:extLst>
          </p:cNvPr>
          <p:cNvSpPr/>
          <p:nvPr/>
        </p:nvSpPr>
        <p:spPr>
          <a:xfrm>
            <a:off x="7375680" y="341786"/>
            <a:ext cx="3657600" cy="3657600"/>
          </a:xfrm>
          <a:prstGeom prst="ellipse">
            <a:avLst/>
          </a:prstGeom>
          <a:solidFill>
            <a:srgbClr val="F9DE7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President:  Nikki Lembke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VP:  MacKenzie Brosnahan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Secretary:  Mike Reed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Treasurer</a:t>
            </a:r>
            <a:r>
              <a:rPr lang="en-US" sz="1400">
                <a:solidFill>
                  <a:schemeClr val="tx1"/>
                </a:solidFill>
              </a:rPr>
              <a:t>:  Chad Root</a:t>
            </a:r>
            <a:endParaRPr lang="en-US" sz="1400" dirty="0">
              <a:solidFill>
                <a:schemeClr val="tx1"/>
              </a:solidFill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F7E4129C-3A46-4945-B756-EDD8C726B716}"/>
              </a:ext>
            </a:extLst>
          </p:cNvPr>
          <p:cNvGrpSpPr/>
          <p:nvPr/>
        </p:nvGrpSpPr>
        <p:grpSpPr>
          <a:xfrm>
            <a:off x="9489403" y="197386"/>
            <a:ext cx="1828800" cy="1097280"/>
            <a:chOff x="2594791" y="-190344"/>
            <a:chExt cx="3006746" cy="1640040"/>
          </a:xfrm>
          <a:solidFill>
            <a:srgbClr val="36B2C3"/>
          </a:solidFill>
        </p:grpSpPr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088E0142-B0BF-48D5-9FE3-747734C96F69}"/>
                </a:ext>
              </a:extLst>
            </p:cNvPr>
            <p:cNvSpPr/>
            <p:nvPr/>
          </p:nvSpPr>
          <p:spPr>
            <a:xfrm>
              <a:off x="2594791" y="-190344"/>
              <a:ext cx="3006746" cy="1640040"/>
            </a:xfrm>
            <a:prstGeom prst="round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6" name="Rectangle: Rounded Corners 4">
              <a:extLst>
                <a:ext uri="{FF2B5EF4-FFF2-40B4-BE49-F238E27FC236}">
                  <a16:creationId xmlns:a16="http://schemas.microsoft.com/office/drawing/2014/main" id="{A2CC9BB7-2854-4A30-B916-C5BDF0E09764}"/>
                </a:ext>
              </a:extLst>
            </p:cNvPr>
            <p:cNvSpPr txBox="1"/>
            <p:nvPr/>
          </p:nvSpPr>
          <p:spPr>
            <a:xfrm>
              <a:off x="2674851" y="-110284"/>
              <a:ext cx="2846626" cy="147992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US" sz="1400" u="sng" kern="1200" dirty="0">
                  <a:solidFill>
                    <a:schemeClr val="tx1"/>
                  </a:solidFill>
                </a:rPr>
                <a:t>ASAR</a:t>
              </a:r>
            </a:p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US" sz="1400" dirty="0">
                  <a:solidFill>
                    <a:schemeClr val="tx1"/>
                  </a:solidFill>
                </a:rPr>
                <a:t>Lucas Kutsick</a:t>
              </a:r>
            </a:p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US" sz="1400" kern="1200" dirty="0">
                  <a:solidFill>
                    <a:schemeClr val="tx1"/>
                  </a:solidFill>
                </a:rPr>
                <a:t>Jason </a:t>
              </a:r>
              <a:r>
                <a:rPr lang="en-US" sz="1400" dirty="0" err="1">
                  <a:solidFill>
                    <a:schemeClr val="tx1"/>
                  </a:solidFill>
                </a:rPr>
                <a:t>Redrup</a:t>
              </a:r>
              <a:endParaRPr lang="en-US" sz="1400" dirty="0">
                <a:solidFill>
                  <a:schemeClr val="tx1"/>
                </a:solidFill>
              </a:endParaRPr>
            </a:p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US" sz="1400" kern="1200" dirty="0">
                  <a:solidFill>
                    <a:schemeClr val="tx1"/>
                  </a:solidFill>
                </a:rPr>
                <a:t>Rob Cavness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4C9A617-1C11-439A-835B-47DAB82AEA0C}"/>
              </a:ext>
            </a:extLst>
          </p:cNvPr>
          <p:cNvGrpSpPr/>
          <p:nvPr/>
        </p:nvGrpSpPr>
        <p:grpSpPr>
          <a:xfrm>
            <a:off x="10312975" y="1417040"/>
            <a:ext cx="1828800" cy="1097281"/>
            <a:chOff x="3058157" y="-124758"/>
            <a:chExt cx="2011685" cy="1097281"/>
          </a:xfrm>
          <a:solidFill>
            <a:srgbClr val="36B2C3"/>
          </a:solidFill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FCF2FBED-B276-453C-8F02-C3BBF584BB55}"/>
                </a:ext>
              </a:extLst>
            </p:cNvPr>
            <p:cNvSpPr/>
            <p:nvPr/>
          </p:nvSpPr>
          <p:spPr>
            <a:xfrm>
              <a:off x="3058157" y="-124758"/>
              <a:ext cx="2011685" cy="1097281"/>
            </a:xfrm>
            <a:prstGeom prst="round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3" name="Rectangle: Rounded Corners 4">
              <a:extLst>
                <a:ext uri="{FF2B5EF4-FFF2-40B4-BE49-F238E27FC236}">
                  <a16:creationId xmlns:a16="http://schemas.microsoft.com/office/drawing/2014/main" id="{6BE2E58C-9B48-4EF4-AC07-5D991BAEBF32}"/>
                </a:ext>
              </a:extLst>
            </p:cNvPr>
            <p:cNvSpPr txBox="1"/>
            <p:nvPr/>
          </p:nvSpPr>
          <p:spPr>
            <a:xfrm>
              <a:off x="3111722" y="-71193"/>
              <a:ext cx="1904555" cy="99015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US" sz="1400" u="sng" kern="1200" dirty="0">
                  <a:solidFill>
                    <a:schemeClr val="tx1"/>
                  </a:solidFill>
                </a:rPr>
                <a:t>MSAR</a:t>
              </a:r>
            </a:p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US" sz="1400" kern="1200" dirty="0">
                  <a:solidFill>
                    <a:schemeClr val="tx1"/>
                  </a:solidFill>
                </a:rPr>
                <a:t>Mike </a:t>
              </a:r>
              <a:r>
                <a:rPr lang="en-US" sz="1400" kern="1200" dirty="0" err="1">
                  <a:solidFill>
                    <a:schemeClr val="tx1"/>
                  </a:solidFill>
                </a:rPr>
                <a:t>Loney</a:t>
              </a:r>
              <a:endParaRPr lang="en-US" sz="1400" kern="1200" dirty="0">
                <a:solidFill>
                  <a:schemeClr val="tx1"/>
                </a:solidFill>
              </a:endParaRPr>
            </a:p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US" sz="1400" dirty="0">
                  <a:solidFill>
                    <a:schemeClr val="tx1"/>
                  </a:solidFill>
                </a:rPr>
                <a:t>Jamie Perrigoue</a:t>
              </a:r>
              <a:endParaRPr lang="en-US" sz="1400" kern="1200" dirty="0">
                <a:solidFill>
                  <a:schemeClr val="tx1"/>
                </a:solidFill>
              </a:endParaRPr>
            </a:p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US" sz="1400" dirty="0">
                  <a:solidFill>
                    <a:schemeClr val="tx1"/>
                  </a:solidFill>
                </a:rPr>
                <a:t>Mackenzie Brosnahan</a:t>
              </a:r>
              <a:endParaRPr lang="en-US" sz="140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4ECB5F3-9F4D-498C-A80A-9B086F3031DD}"/>
              </a:ext>
            </a:extLst>
          </p:cNvPr>
          <p:cNvGrpSpPr/>
          <p:nvPr/>
        </p:nvGrpSpPr>
        <p:grpSpPr>
          <a:xfrm>
            <a:off x="10182217" y="2692171"/>
            <a:ext cx="1828800" cy="1097281"/>
            <a:chOff x="1047403" y="1130326"/>
            <a:chExt cx="2011685" cy="1097281"/>
          </a:xfrm>
          <a:solidFill>
            <a:srgbClr val="36B2C3"/>
          </a:solidFill>
        </p:grpSpPr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077FB346-E868-43E2-A55F-7552A213BE6E}"/>
                </a:ext>
              </a:extLst>
            </p:cNvPr>
            <p:cNvSpPr/>
            <p:nvPr/>
          </p:nvSpPr>
          <p:spPr>
            <a:xfrm>
              <a:off x="1047403" y="1130326"/>
              <a:ext cx="2011685" cy="1097281"/>
            </a:xfrm>
            <a:prstGeom prst="round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6" name="Rectangle: Rounded Corners 4">
              <a:extLst>
                <a:ext uri="{FF2B5EF4-FFF2-40B4-BE49-F238E27FC236}">
                  <a16:creationId xmlns:a16="http://schemas.microsoft.com/office/drawing/2014/main" id="{07C5EA90-E730-451E-B77A-D28F37626FAE}"/>
                </a:ext>
              </a:extLst>
            </p:cNvPr>
            <p:cNvSpPr txBox="1"/>
            <p:nvPr/>
          </p:nvSpPr>
          <p:spPr>
            <a:xfrm>
              <a:off x="1100968" y="1183891"/>
              <a:ext cx="1904555" cy="99015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US" sz="1400" u="sng" kern="1200" dirty="0">
                  <a:solidFill>
                    <a:schemeClr val="tx1"/>
                  </a:solidFill>
                </a:rPr>
                <a:t>SCSO</a:t>
              </a:r>
            </a:p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US" sz="1400" dirty="0">
                  <a:solidFill>
                    <a:schemeClr val="tx1"/>
                  </a:solidFill>
                </a:rPr>
                <a:t>Dietrich Biemiller</a:t>
              </a:r>
              <a:endParaRPr lang="en-US" sz="1400" kern="1200" dirty="0">
                <a:solidFill>
                  <a:schemeClr val="tx1"/>
                </a:solidFill>
              </a:endParaRPr>
            </a:p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US" sz="1400" kern="1200" dirty="0">
                  <a:solidFill>
                    <a:schemeClr val="tx1"/>
                  </a:solidFill>
                </a:rPr>
                <a:t>Bill Buck</a:t>
              </a:r>
            </a:p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US" sz="1400" dirty="0">
                  <a:solidFill>
                    <a:schemeClr val="tx1"/>
                  </a:solidFill>
                </a:rPr>
                <a:t>Joshua Corsa</a:t>
              </a:r>
              <a:endParaRPr lang="en-US" sz="140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0D5B3D21-57E4-4CBC-A021-CF96A5FE5B8F}"/>
              </a:ext>
            </a:extLst>
          </p:cNvPr>
          <p:cNvGrpSpPr/>
          <p:nvPr/>
        </p:nvGrpSpPr>
        <p:grpSpPr>
          <a:xfrm>
            <a:off x="8290681" y="3243927"/>
            <a:ext cx="1828800" cy="1097280"/>
            <a:chOff x="2594791" y="-190344"/>
            <a:chExt cx="3006746" cy="1640040"/>
          </a:xfrm>
          <a:solidFill>
            <a:srgbClr val="36B2C3"/>
          </a:solidFill>
        </p:grpSpPr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AA067580-E1C2-4153-9C0D-1085ABCE6191}"/>
                </a:ext>
              </a:extLst>
            </p:cNvPr>
            <p:cNvSpPr/>
            <p:nvPr/>
          </p:nvSpPr>
          <p:spPr>
            <a:xfrm>
              <a:off x="2594791" y="-190344"/>
              <a:ext cx="3006746" cy="1640040"/>
            </a:xfrm>
            <a:prstGeom prst="round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3" name="Rectangle: Rounded Corners 4">
              <a:extLst>
                <a:ext uri="{FF2B5EF4-FFF2-40B4-BE49-F238E27FC236}">
                  <a16:creationId xmlns:a16="http://schemas.microsoft.com/office/drawing/2014/main" id="{1DA5BA16-A0BB-4CC6-9792-E2A3116E3F4E}"/>
                </a:ext>
              </a:extLst>
            </p:cNvPr>
            <p:cNvSpPr txBox="1"/>
            <p:nvPr/>
          </p:nvSpPr>
          <p:spPr>
            <a:xfrm>
              <a:off x="2674851" y="-110284"/>
              <a:ext cx="2846626" cy="147992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US" sz="1400" u="sng" kern="1200" dirty="0">
                  <a:solidFill>
                    <a:schemeClr val="tx1"/>
                  </a:solidFill>
                </a:rPr>
                <a:t>EMRU</a:t>
              </a:r>
            </a:p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US" sz="1400" kern="1200" dirty="0">
                  <a:solidFill>
                    <a:schemeClr val="tx1"/>
                  </a:solidFill>
                </a:rPr>
                <a:t>Jon Wilson</a:t>
              </a:r>
            </a:p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US" sz="1400" dirty="0">
                  <a:solidFill>
                    <a:schemeClr val="tx1"/>
                  </a:solidFill>
                </a:rPr>
                <a:t>Mark </a:t>
              </a:r>
              <a:r>
                <a:rPr lang="en-US" sz="1400" dirty="0" err="1">
                  <a:solidFill>
                    <a:schemeClr val="tx1"/>
                  </a:solidFill>
                </a:rPr>
                <a:t>Prudhon</a:t>
              </a:r>
              <a:endParaRPr lang="en-US" sz="1400" dirty="0">
                <a:solidFill>
                  <a:schemeClr val="tx1"/>
                </a:solidFill>
              </a:endParaRPr>
            </a:p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US" sz="1400" kern="1200" dirty="0">
                  <a:solidFill>
                    <a:schemeClr val="tx1"/>
                  </a:solidFill>
                </a:rPr>
                <a:t>Mike </a:t>
              </a:r>
              <a:r>
                <a:rPr lang="en-US" sz="1400" kern="1200" dirty="0" err="1">
                  <a:solidFill>
                    <a:schemeClr val="tx1"/>
                  </a:solidFill>
                </a:rPr>
                <a:t>Minert</a:t>
              </a:r>
              <a:endParaRPr lang="en-US" sz="140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51D6C05-F867-4092-B5C5-81F6E69C16F1}"/>
              </a:ext>
            </a:extLst>
          </p:cNvPr>
          <p:cNvGrpSpPr/>
          <p:nvPr/>
        </p:nvGrpSpPr>
        <p:grpSpPr>
          <a:xfrm>
            <a:off x="6365177" y="2437565"/>
            <a:ext cx="1828800" cy="1097280"/>
            <a:chOff x="2594791" y="-190344"/>
            <a:chExt cx="3006746" cy="1640040"/>
          </a:xfrm>
        </p:grpSpPr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26A66F6F-3E2D-41F6-AD75-8F583FC9D464}"/>
                </a:ext>
              </a:extLst>
            </p:cNvPr>
            <p:cNvSpPr/>
            <p:nvPr/>
          </p:nvSpPr>
          <p:spPr>
            <a:xfrm>
              <a:off x="2594791" y="-190344"/>
              <a:ext cx="3006746" cy="1640040"/>
            </a:xfrm>
            <a:prstGeom prst="roundRect">
              <a:avLst/>
            </a:prstGeom>
            <a:solidFill>
              <a:srgbClr val="2FA9C1"/>
            </a:solidFill>
            <a:ln w="38100"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5" name="Rectangle: Rounded Corners 4">
              <a:extLst>
                <a:ext uri="{FF2B5EF4-FFF2-40B4-BE49-F238E27FC236}">
                  <a16:creationId xmlns:a16="http://schemas.microsoft.com/office/drawing/2014/main" id="{B2BF220C-8C4F-40FA-8D95-B641B4A31F29}"/>
                </a:ext>
              </a:extLst>
            </p:cNvPr>
            <p:cNvSpPr txBox="1"/>
            <p:nvPr/>
          </p:nvSpPr>
          <p:spPr>
            <a:xfrm>
              <a:off x="2674851" y="-110284"/>
              <a:ext cx="2846626" cy="1479920"/>
            </a:xfrm>
            <a:prstGeom prst="rect">
              <a:avLst/>
            </a:prstGeom>
            <a:solidFill>
              <a:srgbClr val="36B2C3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US" sz="1400" u="sng" kern="1200" dirty="0">
                  <a:solidFill>
                    <a:schemeClr val="tx1"/>
                  </a:solidFill>
                </a:rPr>
                <a:t>ESAR</a:t>
              </a:r>
            </a:p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US" sz="1400" dirty="0">
                  <a:solidFill>
                    <a:schemeClr val="tx1"/>
                  </a:solidFill>
                </a:rPr>
                <a:t>Nikki Lembke</a:t>
              </a:r>
              <a:endParaRPr lang="en-US" sz="1400" kern="1200" dirty="0">
                <a:solidFill>
                  <a:schemeClr val="tx1"/>
                </a:solidFill>
              </a:endParaRPr>
            </a:p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US" sz="1400" dirty="0">
                  <a:solidFill>
                    <a:schemeClr val="tx1"/>
                  </a:solidFill>
                </a:rPr>
                <a:t>Elias Accola</a:t>
              </a:r>
            </a:p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US" sz="1400" dirty="0">
                  <a:solidFill>
                    <a:schemeClr val="tx1"/>
                  </a:solidFill>
                </a:rPr>
                <a:t>Joseph Romano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8CAD19F6-8E09-4095-B3F9-CC7C12D8F421}"/>
              </a:ext>
            </a:extLst>
          </p:cNvPr>
          <p:cNvGrpSpPr/>
          <p:nvPr/>
        </p:nvGrpSpPr>
        <p:grpSpPr>
          <a:xfrm>
            <a:off x="6297926" y="1226853"/>
            <a:ext cx="1828800" cy="1097280"/>
            <a:chOff x="485253" y="1462416"/>
            <a:chExt cx="2763372" cy="1507291"/>
          </a:xfrm>
          <a:solidFill>
            <a:srgbClr val="36B2C3"/>
          </a:solidFill>
        </p:grpSpPr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FF5E6FB0-415D-458B-8146-1C5FAB6CA736}"/>
                </a:ext>
              </a:extLst>
            </p:cNvPr>
            <p:cNvSpPr/>
            <p:nvPr/>
          </p:nvSpPr>
          <p:spPr>
            <a:xfrm>
              <a:off x="485253" y="1462416"/>
              <a:ext cx="2763372" cy="1507291"/>
            </a:xfrm>
            <a:prstGeom prst="round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2" name="Rectangle: Rounded Corners 4">
              <a:extLst>
                <a:ext uri="{FF2B5EF4-FFF2-40B4-BE49-F238E27FC236}">
                  <a16:creationId xmlns:a16="http://schemas.microsoft.com/office/drawing/2014/main" id="{9A4F71C1-6CA9-46B4-984A-D6EAAF749795}"/>
                </a:ext>
              </a:extLst>
            </p:cNvPr>
            <p:cNvSpPr txBox="1"/>
            <p:nvPr/>
          </p:nvSpPr>
          <p:spPr>
            <a:xfrm>
              <a:off x="558833" y="1535996"/>
              <a:ext cx="2616212" cy="136013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US" sz="1400" u="sng" kern="1200" dirty="0">
                  <a:solidFill>
                    <a:schemeClr val="tx1"/>
                  </a:solidFill>
                </a:rPr>
                <a:t>SSAR</a:t>
              </a:r>
            </a:p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US" sz="1400" kern="1200" dirty="0">
                  <a:solidFill>
                    <a:schemeClr val="tx1"/>
                  </a:solidFill>
                </a:rPr>
                <a:t>Al Kimbell</a:t>
              </a:r>
            </a:p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US" sz="1400" dirty="0">
                  <a:solidFill>
                    <a:schemeClr val="tx1"/>
                  </a:solidFill>
                </a:rPr>
                <a:t>Mike Read</a:t>
              </a:r>
              <a:endParaRPr lang="en-US" sz="1400" kern="1200" dirty="0">
                <a:solidFill>
                  <a:schemeClr val="tx1"/>
                </a:solidFill>
              </a:endParaRPr>
            </a:p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US" sz="1400" kern="1200" dirty="0">
                  <a:solidFill>
                    <a:schemeClr val="tx1"/>
                  </a:solidFill>
                </a:rPr>
                <a:t>Sam Gregarek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FC0D95D-DAAE-4EFA-AD4C-A3896C01977C}"/>
              </a:ext>
            </a:extLst>
          </p:cNvPr>
          <p:cNvGrpSpPr/>
          <p:nvPr/>
        </p:nvGrpSpPr>
        <p:grpSpPr>
          <a:xfrm>
            <a:off x="7496336" y="16141"/>
            <a:ext cx="1828800" cy="1097280"/>
            <a:chOff x="998278" y="3208145"/>
            <a:chExt cx="2264301" cy="1235071"/>
          </a:xfrm>
          <a:solidFill>
            <a:srgbClr val="36B2C3"/>
          </a:solidFill>
        </p:grpSpPr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1C00D15B-7C89-43A1-8D99-D3B871B68856}"/>
                </a:ext>
              </a:extLst>
            </p:cNvPr>
            <p:cNvSpPr/>
            <p:nvPr/>
          </p:nvSpPr>
          <p:spPr>
            <a:xfrm>
              <a:off x="998278" y="3208145"/>
              <a:ext cx="2264301" cy="1235071"/>
            </a:xfrm>
            <a:prstGeom prst="round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9" name="Rectangle: Rounded Corners 4">
              <a:extLst>
                <a:ext uri="{FF2B5EF4-FFF2-40B4-BE49-F238E27FC236}">
                  <a16:creationId xmlns:a16="http://schemas.microsoft.com/office/drawing/2014/main" id="{02D23FE5-1319-43AB-B14D-4380B2C15C3D}"/>
                </a:ext>
              </a:extLst>
            </p:cNvPr>
            <p:cNvSpPr txBox="1"/>
            <p:nvPr/>
          </p:nvSpPr>
          <p:spPr>
            <a:xfrm>
              <a:off x="1058569" y="3268436"/>
              <a:ext cx="2143719" cy="111448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US" sz="1400" u="sng" kern="1200" dirty="0">
                  <a:solidFill>
                    <a:schemeClr val="tx1"/>
                  </a:solidFill>
                </a:rPr>
                <a:t>OSU</a:t>
              </a:r>
            </a:p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US" sz="1400" kern="1200" dirty="0">
                  <a:solidFill>
                    <a:schemeClr val="tx1"/>
                  </a:solidFill>
                </a:rPr>
                <a:t>Quentin Cline</a:t>
              </a:r>
            </a:p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US" sz="1400" dirty="0">
                  <a:solidFill>
                    <a:schemeClr val="tx1"/>
                  </a:solidFill>
                </a:rPr>
                <a:t>Shelsea Eney</a:t>
              </a:r>
              <a:endParaRPr lang="en-US" sz="1400" kern="1200" dirty="0">
                <a:solidFill>
                  <a:schemeClr val="tx1"/>
                </a:solidFill>
              </a:endParaRPr>
            </a:p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US" sz="1400" kern="1200" dirty="0">
                  <a:solidFill>
                    <a:schemeClr val="tx1"/>
                  </a:solidFill>
                </a:rPr>
                <a:t>Natalie Martin</a:t>
              </a:r>
            </a:p>
          </p:txBody>
        </p:sp>
      </p:grp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D5431248-54FB-4EAF-86DC-68D21289F799}"/>
              </a:ext>
            </a:extLst>
          </p:cNvPr>
          <p:cNvSpPr/>
          <p:nvPr/>
        </p:nvSpPr>
        <p:spPr>
          <a:xfrm>
            <a:off x="7970034" y="4549347"/>
            <a:ext cx="3063246" cy="457200"/>
          </a:xfrm>
          <a:custGeom>
            <a:avLst/>
            <a:gdLst>
              <a:gd name="connsiteX0" fmla="*/ 0 w 2757039"/>
              <a:gd name="connsiteY0" fmla="*/ 0 h 432000"/>
              <a:gd name="connsiteX1" fmla="*/ 2757039 w 2757039"/>
              <a:gd name="connsiteY1" fmla="*/ 0 h 432000"/>
              <a:gd name="connsiteX2" fmla="*/ 2757039 w 2757039"/>
              <a:gd name="connsiteY2" fmla="*/ 432000 h 432000"/>
              <a:gd name="connsiteX3" fmla="*/ 0 w 2757039"/>
              <a:gd name="connsiteY3" fmla="*/ 432000 h 432000"/>
              <a:gd name="connsiteX4" fmla="*/ 0 w 2757039"/>
              <a:gd name="connsiteY4" fmla="*/ 0 h 4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57039" h="432000">
                <a:moveTo>
                  <a:pt x="0" y="0"/>
                </a:moveTo>
                <a:lnTo>
                  <a:pt x="2757039" y="0"/>
                </a:lnTo>
                <a:lnTo>
                  <a:pt x="2757039" y="432000"/>
                </a:lnTo>
                <a:lnTo>
                  <a:pt x="0" y="432000"/>
                </a:lnTo>
                <a:lnTo>
                  <a:pt x="0" y="0"/>
                </a:lnTo>
                <a:close/>
              </a:path>
            </a:pathLst>
          </a:custGeom>
          <a:solidFill>
            <a:srgbClr val="36B2C3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9568" tIns="56896" rIns="99568" bIns="56896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1" kern="1200" dirty="0">
                <a:solidFill>
                  <a:schemeClr val="tx1"/>
                </a:solidFill>
              </a:rPr>
              <a:t>Treasurer:  Chad Root</a:t>
            </a:r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6EB35932-8019-44DE-94DB-E116FC57AEF5}"/>
              </a:ext>
            </a:extLst>
          </p:cNvPr>
          <p:cNvSpPr/>
          <p:nvPr/>
        </p:nvSpPr>
        <p:spPr>
          <a:xfrm>
            <a:off x="7970034" y="5010621"/>
            <a:ext cx="3063246" cy="1831238"/>
          </a:xfrm>
          <a:custGeom>
            <a:avLst/>
            <a:gdLst>
              <a:gd name="connsiteX0" fmla="*/ 0 w 2757039"/>
              <a:gd name="connsiteY0" fmla="*/ 0 h 2470500"/>
              <a:gd name="connsiteX1" fmla="*/ 2757039 w 2757039"/>
              <a:gd name="connsiteY1" fmla="*/ 0 h 2470500"/>
              <a:gd name="connsiteX2" fmla="*/ 2757039 w 2757039"/>
              <a:gd name="connsiteY2" fmla="*/ 2470500 h 2470500"/>
              <a:gd name="connsiteX3" fmla="*/ 0 w 2757039"/>
              <a:gd name="connsiteY3" fmla="*/ 2470500 h 2470500"/>
              <a:gd name="connsiteX4" fmla="*/ 0 w 2757039"/>
              <a:gd name="connsiteY4" fmla="*/ 0 h 247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57039" h="2470500">
                <a:moveTo>
                  <a:pt x="0" y="0"/>
                </a:moveTo>
                <a:lnTo>
                  <a:pt x="2757039" y="0"/>
                </a:lnTo>
                <a:lnTo>
                  <a:pt x="2757039" y="2470500"/>
                </a:lnTo>
                <a:lnTo>
                  <a:pt x="0" y="24705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  <a:alpha val="90000"/>
            </a:schemeClr>
          </a:solidFill>
          <a:ln w="25400">
            <a:solidFill>
              <a:schemeClr val="tx1">
                <a:alpha val="90000"/>
              </a:schemeClr>
            </a:solidFill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3152" tIns="73152" rIns="73152" bIns="73152" numCol="1" spcCol="1270" anchor="t" anchorCtr="0">
            <a:no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/>
              <a:t>Create and maintain accurate financial records for the organization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/>
              <a:t>Provide periodic financial reports to the Board</a:t>
            </a:r>
          </a:p>
        </p:txBody>
      </p:sp>
      <p:sp>
        <p:nvSpPr>
          <p:cNvPr id="82" name="Text Box 2">
            <a:extLst>
              <a:ext uri="{FF2B5EF4-FFF2-40B4-BE49-F238E27FC236}">
                <a16:creationId xmlns:a16="http://schemas.microsoft.com/office/drawing/2014/main" id="{4B242D09-C286-4FDD-A2B5-F0903E899A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61716" y="3021647"/>
            <a:ext cx="7129410" cy="814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SCVSAR Board Officers &amp; Unit Trustees: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CAB036-9ED4-4DB6-AD23-96F542159B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033280" y="6489266"/>
            <a:ext cx="2979428" cy="365125"/>
          </a:xfrm>
        </p:spPr>
        <p:txBody>
          <a:bodyPr/>
          <a:lstStyle/>
          <a:p>
            <a:r>
              <a:rPr lang="en-US" dirty="0"/>
              <a:t>July 12, 2026</a:t>
            </a:r>
          </a:p>
        </p:txBody>
      </p:sp>
    </p:spTree>
    <p:extLst>
      <p:ext uri="{BB962C8B-B14F-4D97-AF65-F5344CB8AC3E}">
        <p14:creationId xmlns:p14="http://schemas.microsoft.com/office/powerpoint/2010/main" val="3981349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08F95B2-773F-4B8E-8801-CDF69EA9FAA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311" y="299084"/>
            <a:ext cx="1452563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590D2EC3-4EDC-4E5A-9873-337ABF2454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1477433"/>
              </p:ext>
            </p:extLst>
          </p:nvPr>
        </p:nvGraphicFramePr>
        <p:xfrm>
          <a:off x="629310" y="1912612"/>
          <a:ext cx="10933375" cy="24942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1156">
                  <a:extLst>
                    <a:ext uri="{9D8B030D-6E8A-4147-A177-3AD203B41FA5}">
                      <a16:colId xmlns:a16="http://schemas.microsoft.com/office/drawing/2014/main" val="1494268427"/>
                    </a:ext>
                  </a:extLst>
                </a:gridCol>
                <a:gridCol w="2685531">
                  <a:extLst>
                    <a:ext uri="{9D8B030D-6E8A-4147-A177-3AD203B41FA5}">
                      <a16:colId xmlns:a16="http://schemas.microsoft.com/office/drawing/2014/main" val="3655295127"/>
                    </a:ext>
                  </a:extLst>
                </a:gridCol>
                <a:gridCol w="2733344">
                  <a:extLst>
                    <a:ext uri="{9D8B030D-6E8A-4147-A177-3AD203B41FA5}">
                      <a16:colId xmlns:a16="http://schemas.microsoft.com/office/drawing/2014/main" val="3079636808"/>
                    </a:ext>
                  </a:extLst>
                </a:gridCol>
                <a:gridCol w="2733344">
                  <a:extLst>
                    <a:ext uri="{9D8B030D-6E8A-4147-A177-3AD203B41FA5}">
                      <a16:colId xmlns:a16="http://schemas.microsoft.com/office/drawing/2014/main" val="467544988"/>
                    </a:ext>
                  </a:extLst>
                </a:gridCol>
              </a:tblGrid>
              <a:tr h="436981">
                <a:tc>
                  <a:txBody>
                    <a:bodyPr/>
                    <a:lstStyle/>
                    <a:p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Finance Committee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B2C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Long Term Planning Committee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B2C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Investments Committee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B2C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Policy Committee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B2C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7298193"/>
                  </a:ext>
                </a:extLst>
              </a:tr>
              <a:tr h="2057306">
                <a:tc>
                  <a:txBody>
                    <a:bodyPr/>
                    <a:lstStyle/>
                    <a:p>
                      <a:pPr lvl="0" algn="l"/>
                      <a:r>
                        <a:rPr lang="en-US" sz="1400" dirty="0"/>
                        <a:t>Chair: Bill Buck</a:t>
                      </a:r>
                    </a:p>
                    <a:p>
                      <a:pPr marL="285750" lvl="0" indent="-285750" algn="l" defTabSz="1719263">
                        <a:buFont typeface="Arial" panose="020B0604020202020204" pitchFamily="34" charset="0"/>
                        <a:buChar char="•"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Provide financial oversight &amp; reporting; </a:t>
                      </a:r>
                    </a:p>
                    <a:p>
                      <a:pPr marL="285750" lvl="0" indent="-285750" algn="l" defTabSz="1719263">
                        <a:buFont typeface="Arial" panose="020B0604020202020204" pitchFamily="34" charset="0"/>
                        <a:buChar char="•"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Develop budgets for Board approval; </a:t>
                      </a:r>
                    </a:p>
                    <a:p>
                      <a:pPr marL="285750" lvl="0" indent="-285750" algn="l" defTabSz="1719263">
                        <a:buFont typeface="Arial" panose="020B0604020202020204" pitchFamily="34" charset="0"/>
                        <a:buChar char="•"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Maintain accounting system, recording revenues &amp; paying bills; </a:t>
                      </a:r>
                    </a:p>
                    <a:p>
                      <a:pPr marL="285750" lvl="0" indent="-285750" algn="l" defTabSz="1719263">
                        <a:buFont typeface="Arial" panose="020B0604020202020204" pitchFamily="34" charset="0"/>
                        <a:buChar char="•"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Monitor adherence to budgets.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400" dirty="0"/>
                        <a:t>Chair: John Wilson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Create Financial and Logistics action plan to ensure SCVSAR is viable and healthy for 10+ years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400" dirty="0"/>
                        <a:t>Chair:</a:t>
                      </a:r>
                      <a:r>
                        <a:rPr lang="en-US" sz="1400" baseline="0" dirty="0"/>
                        <a:t> Tom Richards</a:t>
                      </a:r>
                      <a:endParaRPr lang="en-US" sz="1400" dirty="0"/>
                    </a:p>
                    <a:p>
                      <a:pPr marL="231775" lvl="0" indent="-231775" algn="l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Implement and manage investment plan.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400" dirty="0"/>
                        <a:t>Chair:  Mike </a:t>
                      </a:r>
                      <a:r>
                        <a:rPr lang="en-US" sz="1400" dirty="0" err="1"/>
                        <a:t>Loney</a:t>
                      </a:r>
                      <a:endParaRPr lang="en-US" sz="1400" dirty="0"/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Review existing policies and create new policies to recommend to the Board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Review and recommend revisions to Bylaws and Articles of Incorporation</a:t>
                      </a:r>
                      <a:endParaRPr lang="en-US" sz="14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3588192"/>
                  </a:ext>
                </a:extLst>
              </a:tr>
            </a:tbl>
          </a:graphicData>
        </a:graphic>
      </p:graphicFrame>
      <p:graphicFrame>
        <p:nvGraphicFramePr>
          <p:cNvPr id="46" name="Table 9">
            <a:extLst>
              <a:ext uri="{FF2B5EF4-FFF2-40B4-BE49-F238E27FC236}">
                <a16:creationId xmlns:a16="http://schemas.microsoft.com/office/drawing/2014/main" id="{083C7B6F-5251-42CC-903A-EE03BD782F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162575"/>
              </p:ext>
            </p:extLst>
          </p:nvPr>
        </p:nvGraphicFramePr>
        <p:xfrm>
          <a:off x="629311" y="4406900"/>
          <a:ext cx="10933375" cy="238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1156">
                  <a:extLst>
                    <a:ext uri="{9D8B030D-6E8A-4147-A177-3AD203B41FA5}">
                      <a16:colId xmlns:a16="http://schemas.microsoft.com/office/drawing/2014/main" val="1494268427"/>
                    </a:ext>
                  </a:extLst>
                </a:gridCol>
                <a:gridCol w="2685531">
                  <a:extLst>
                    <a:ext uri="{9D8B030D-6E8A-4147-A177-3AD203B41FA5}">
                      <a16:colId xmlns:a16="http://schemas.microsoft.com/office/drawing/2014/main" val="3655295127"/>
                    </a:ext>
                  </a:extLst>
                </a:gridCol>
                <a:gridCol w="2733344">
                  <a:extLst>
                    <a:ext uri="{9D8B030D-6E8A-4147-A177-3AD203B41FA5}">
                      <a16:colId xmlns:a16="http://schemas.microsoft.com/office/drawing/2014/main" val="3079636808"/>
                    </a:ext>
                  </a:extLst>
                </a:gridCol>
                <a:gridCol w="2733344">
                  <a:extLst>
                    <a:ext uri="{9D8B030D-6E8A-4147-A177-3AD203B41FA5}">
                      <a16:colId xmlns:a16="http://schemas.microsoft.com/office/drawing/2014/main" val="46754498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Safety Committee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B2C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Fundraising Committee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B2C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IT Committee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B2C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Training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B2C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72981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 algn="l"/>
                      <a:r>
                        <a:rPr lang="en-US" sz="1400" dirty="0"/>
                        <a:t>Chair: Charlie Hill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Review current operational activities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Review Hazard Reports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Recommend new/alternate operational activities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Coordinate annual Safety Summit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400" dirty="0"/>
                        <a:t>Chair: Emmy Kane</a:t>
                      </a:r>
                    </a:p>
                    <a:p>
                      <a:pPr lvl="0"/>
                      <a:r>
                        <a:rPr lang="en-US" sz="1400" dirty="0"/>
                        <a:t>Social Media:  MacKenzie Brosnahan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Create and implement a functional plan for the development and management of fundraising procedures to promote the financial resiliency of SCVSAR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400" dirty="0"/>
                        <a:t>Chair: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dirty="0"/>
                        <a:t>Al Kimbell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Manage and maintain IT infrastructure at TL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Internet, Networking, WIFI, Computers, Printers &amp; TV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dirty="0"/>
                        <a:t>Manage all pages at scvsar.org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dirty="0"/>
                        <a:t>Manage and execute O365 tasks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Chair: Eric Lembke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Ensure regulatory compliance in accordance with the WAC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Develop and oversee training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Maintain training SOP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Chair of the Training Advisory Committee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400" baseline="0" dirty="0">
                        <a:solidFill>
                          <a:schemeClr val="tx1"/>
                        </a:solidFill>
                      </a:endParaRPr>
                    </a:p>
                    <a:p>
                      <a:endParaRPr lang="en-US" sz="14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3588192"/>
                  </a:ext>
                </a:extLst>
              </a:tr>
            </a:tbl>
          </a:graphicData>
        </a:graphic>
      </p:graphicFrame>
      <p:sp>
        <p:nvSpPr>
          <p:cNvPr id="47" name="Text Box 2">
            <a:extLst>
              <a:ext uri="{FF2B5EF4-FFF2-40B4-BE49-F238E27FC236}">
                <a16:creationId xmlns:a16="http://schemas.microsoft.com/office/drawing/2014/main" id="{847C5D7C-A136-43D5-96C4-E6E2694FF1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4348" y="650553"/>
            <a:ext cx="5041011" cy="814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SCVSAR Advisory Committees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9EDE954-C771-4EA4-B70F-415406B24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July 12, 2026</a:t>
            </a:r>
          </a:p>
        </p:txBody>
      </p:sp>
    </p:spTree>
    <p:extLst>
      <p:ext uri="{BB962C8B-B14F-4D97-AF65-F5344CB8AC3E}">
        <p14:creationId xmlns:p14="http://schemas.microsoft.com/office/powerpoint/2010/main" val="293859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590D2EC3-4EDC-4E5A-9873-337ABF2454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0928767"/>
              </p:ext>
            </p:extLst>
          </p:nvPr>
        </p:nvGraphicFramePr>
        <p:xfrm>
          <a:off x="500000" y="4087205"/>
          <a:ext cx="10933375" cy="238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1156">
                  <a:extLst>
                    <a:ext uri="{9D8B030D-6E8A-4147-A177-3AD203B41FA5}">
                      <a16:colId xmlns:a16="http://schemas.microsoft.com/office/drawing/2014/main" val="1494268427"/>
                    </a:ext>
                  </a:extLst>
                </a:gridCol>
                <a:gridCol w="2685531">
                  <a:extLst>
                    <a:ext uri="{9D8B030D-6E8A-4147-A177-3AD203B41FA5}">
                      <a16:colId xmlns:a16="http://schemas.microsoft.com/office/drawing/2014/main" val="3655295127"/>
                    </a:ext>
                  </a:extLst>
                </a:gridCol>
                <a:gridCol w="2733344">
                  <a:extLst>
                    <a:ext uri="{9D8B030D-6E8A-4147-A177-3AD203B41FA5}">
                      <a16:colId xmlns:a16="http://schemas.microsoft.com/office/drawing/2014/main" val="3079636808"/>
                    </a:ext>
                  </a:extLst>
                </a:gridCol>
                <a:gridCol w="2733344">
                  <a:extLst>
                    <a:ext uri="{9D8B030D-6E8A-4147-A177-3AD203B41FA5}">
                      <a16:colId xmlns:a16="http://schemas.microsoft.com/office/drawing/2014/main" val="46754498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RFR Equipment Coordinator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B2C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SOG Coordinator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B2C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SARVAC Coordinator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B2C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Pro Deals Coordinator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B2C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72981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en-US" sz="1400" dirty="0"/>
                        <a:t>Mike </a:t>
                      </a:r>
                      <a:r>
                        <a:rPr lang="en-US" sz="1400" dirty="0" err="1"/>
                        <a:t>Loney</a:t>
                      </a:r>
                      <a:endParaRPr lang="en-US" sz="1400" dirty="0"/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Manage repair, replacement inspection and inventory for all SCVSAR owned (not Unit)  Rigging for Rescue (RFR) equipment.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Coordinate repair or replacement of Unit RFR equipment to SCVSAR standards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400" dirty="0"/>
                        <a:t>Joe Carlson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Interface with SOG Teams and represent them to the Board and through the budget process.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interface between teams and SCVSAR President and SCSO Sergeant</a:t>
                      </a:r>
                    </a:p>
                    <a:p>
                      <a:pPr lvl="0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400" dirty="0"/>
                        <a:t>Joe Carlson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Attend SARVAC meetings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Interface with SARVAC and advise the Board of SARVAC matters affecting SCVSAR.</a:t>
                      </a:r>
                    </a:p>
                    <a:p>
                      <a:pPr lvl="0" algn="l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400" dirty="0"/>
                        <a:t>Chad Henry</a:t>
                      </a:r>
                    </a:p>
                    <a:p>
                      <a:pPr marL="228600" lvl="0" indent="-22860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Serve as SCVSAR Liaison with Pro Deal companies</a:t>
                      </a:r>
                    </a:p>
                    <a:p>
                      <a:pPr marL="228600" lvl="0" indent="-22860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Maintain member eligibility documentation and assist membership with how to apply for deals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3588192"/>
                  </a:ext>
                </a:extLst>
              </a:tr>
            </a:tbl>
          </a:graphicData>
        </a:graphic>
      </p:graphicFrame>
      <p:sp>
        <p:nvSpPr>
          <p:cNvPr id="47" name="Text Box 2">
            <a:extLst>
              <a:ext uri="{FF2B5EF4-FFF2-40B4-BE49-F238E27FC236}">
                <a16:creationId xmlns:a16="http://schemas.microsoft.com/office/drawing/2014/main" id="{847C5D7C-A136-43D5-96C4-E6E2694FF1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4989" y="680956"/>
            <a:ext cx="5041011" cy="814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SCVSAR Coordinators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le 9">
            <a:extLst>
              <a:ext uri="{FF2B5EF4-FFF2-40B4-BE49-F238E27FC236}">
                <a16:creationId xmlns:a16="http://schemas.microsoft.com/office/drawing/2014/main" id="{656916F9-FBEA-40A8-9EF2-0D8202F138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8126446"/>
              </p:ext>
            </p:extLst>
          </p:nvPr>
        </p:nvGraphicFramePr>
        <p:xfrm>
          <a:off x="500001" y="1975291"/>
          <a:ext cx="10933375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1156">
                  <a:extLst>
                    <a:ext uri="{9D8B030D-6E8A-4147-A177-3AD203B41FA5}">
                      <a16:colId xmlns:a16="http://schemas.microsoft.com/office/drawing/2014/main" val="1494268427"/>
                    </a:ext>
                  </a:extLst>
                </a:gridCol>
                <a:gridCol w="2685531">
                  <a:extLst>
                    <a:ext uri="{9D8B030D-6E8A-4147-A177-3AD203B41FA5}">
                      <a16:colId xmlns:a16="http://schemas.microsoft.com/office/drawing/2014/main" val="3655295127"/>
                    </a:ext>
                  </a:extLst>
                </a:gridCol>
                <a:gridCol w="2733344">
                  <a:extLst>
                    <a:ext uri="{9D8B030D-6E8A-4147-A177-3AD203B41FA5}">
                      <a16:colId xmlns:a16="http://schemas.microsoft.com/office/drawing/2014/main" val="3079636808"/>
                    </a:ext>
                  </a:extLst>
                </a:gridCol>
                <a:gridCol w="2733344">
                  <a:extLst>
                    <a:ext uri="{9D8B030D-6E8A-4147-A177-3AD203B41FA5}">
                      <a16:colId xmlns:a16="http://schemas.microsoft.com/office/drawing/2014/main" val="46754498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Security Coordinator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B2C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Emergency Medical Services Officer</a:t>
                      </a:r>
                      <a:endParaRPr lang="en-US" sz="1400" b="1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B2C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Grants Coordinator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B2C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Events Coordinator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B2C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72981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en-US" sz="1400" dirty="0"/>
                        <a:t>Ken </a:t>
                      </a:r>
                      <a:r>
                        <a:rPr lang="en-US" sz="1400" dirty="0" err="1"/>
                        <a:t>Lakey</a:t>
                      </a:r>
                      <a:endParaRPr lang="en-US" sz="1400" dirty="0"/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Issue and maintain door card security system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Receive late-night alarms from security company.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Monitor security cameras as necessary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400" dirty="0"/>
                        <a:t>Jennifer “Katie” Reed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EMS Supervisor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EMS Quality Assurance/Training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Maintenance of Medical Equipment/Supplies in SAR Vehicles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endParaRPr lang="en-US" sz="1400" dirty="0"/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Coordinate grant efforts to ensure there is no overlap</a:t>
                      </a:r>
                    </a:p>
                    <a:p>
                      <a:pPr lvl="0" algn="l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400" dirty="0" err="1"/>
                        <a:t>MacKenzie</a:t>
                      </a:r>
                      <a:r>
                        <a:rPr lang="en-US" sz="1400" dirty="0"/>
                        <a:t>  </a:t>
                      </a:r>
                      <a:r>
                        <a:rPr lang="en-US" sz="1400" dirty="0" err="1"/>
                        <a:t>Brosnahan</a:t>
                      </a:r>
                      <a:endParaRPr lang="en-US" sz="1400" dirty="0"/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Receive, consolidate and distribute requests and notifications for public events.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Coordinate staffing, DEM numbers and vehicles for events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3588192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27FCD957-C5BD-4BAC-A366-46D9A44E842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01" y="218367"/>
            <a:ext cx="1452563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79A94-C7FC-4100-BCCA-DEABD7D26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July 12, 2026</a:t>
            </a:r>
          </a:p>
        </p:txBody>
      </p:sp>
    </p:spTree>
    <p:extLst>
      <p:ext uri="{BB962C8B-B14F-4D97-AF65-F5344CB8AC3E}">
        <p14:creationId xmlns:p14="http://schemas.microsoft.com/office/powerpoint/2010/main" val="1398445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" name="Table 9">
            <a:extLst>
              <a:ext uri="{FF2B5EF4-FFF2-40B4-BE49-F238E27FC236}">
                <a16:creationId xmlns:a16="http://schemas.microsoft.com/office/drawing/2014/main" id="{083C7B6F-5251-42CC-903A-EE03BD782F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0047549"/>
              </p:ext>
            </p:extLst>
          </p:nvPr>
        </p:nvGraphicFramePr>
        <p:xfrm>
          <a:off x="500001" y="2007383"/>
          <a:ext cx="10933375" cy="23233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1156">
                  <a:extLst>
                    <a:ext uri="{9D8B030D-6E8A-4147-A177-3AD203B41FA5}">
                      <a16:colId xmlns:a16="http://schemas.microsoft.com/office/drawing/2014/main" val="1494268427"/>
                    </a:ext>
                  </a:extLst>
                </a:gridCol>
                <a:gridCol w="2685531">
                  <a:extLst>
                    <a:ext uri="{9D8B030D-6E8A-4147-A177-3AD203B41FA5}">
                      <a16:colId xmlns:a16="http://schemas.microsoft.com/office/drawing/2014/main" val="3655295127"/>
                    </a:ext>
                  </a:extLst>
                </a:gridCol>
                <a:gridCol w="2733344">
                  <a:extLst>
                    <a:ext uri="{9D8B030D-6E8A-4147-A177-3AD203B41FA5}">
                      <a16:colId xmlns:a16="http://schemas.microsoft.com/office/drawing/2014/main" val="3079636808"/>
                    </a:ext>
                  </a:extLst>
                </a:gridCol>
                <a:gridCol w="2733344">
                  <a:extLst>
                    <a:ext uri="{9D8B030D-6E8A-4147-A177-3AD203B41FA5}">
                      <a16:colId xmlns:a16="http://schemas.microsoft.com/office/drawing/2014/main" val="467544988"/>
                    </a:ext>
                  </a:extLst>
                </a:gridCol>
              </a:tblGrid>
              <a:tr h="507535">
                <a:tc>
                  <a:txBody>
                    <a:bodyPr/>
                    <a:lstStyle/>
                    <a:p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Radio Coordinator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B2C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Training Coordinator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B2C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Facilities Coordinator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B2C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Database Coordinator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B2C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7298193"/>
                  </a:ext>
                </a:extLst>
              </a:tr>
              <a:tr h="1815782">
                <a:tc>
                  <a:txBody>
                    <a:bodyPr/>
                    <a:lstStyle/>
                    <a:p>
                      <a:pPr lvl="0"/>
                      <a:r>
                        <a:rPr lang="en-US" sz="1400" dirty="0"/>
                        <a:t>Edwin Prada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Manage portable and mobile radio fleet and portable repeaters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Coordinate repair with Units and County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Maintain fixed antenna and radios at TL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400" dirty="0"/>
                        <a:t>Eric Lembke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Schedule County-All training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Facilitate use of online Training Calendar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Manage training budget and award reimbursements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400" dirty="0"/>
                        <a:t>Jon </a:t>
                      </a:r>
                      <a:r>
                        <a:rPr lang="en-US" sz="1400" dirty="0" err="1"/>
                        <a:t>Schwegler</a:t>
                      </a:r>
                      <a:endParaRPr lang="en-US" sz="1400" dirty="0"/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Maintain and repair TL Buildings and Grounds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Manage major repairs and upgrades to the property</a:t>
                      </a:r>
                    </a:p>
                    <a:p>
                      <a:pPr lvl="0" algn="l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400" dirty="0"/>
                        <a:t> Jim Smith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Manage permissions and troubleshooting of personnel records at scvsar.org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Does not perform inputs of records</a:t>
                      </a:r>
                    </a:p>
                    <a:p>
                      <a:endParaRPr lang="en-US" sz="14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3588192"/>
                  </a:ext>
                </a:extLst>
              </a:tr>
            </a:tbl>
          </a:graphicData>
        </a:graphic>
      </p:graphicFrame>
      <p:sp>
        <p:nvSpPr>
          <p:cNvPr id="47" name="Text Box 2">
            <a:extLst>
              <a:ext uri="{FF2B5EF4-FFF2-40B4-BE49-F238E27FC236}">
                <a16:creationId xmlns:a16="http://schemas.microsoft.com/office/drawing/2014/main" id="{847C5D7C-A136-43D5-96C4-E6E2694FF1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1968" y="651283"/>
            <a:ext cx="5041011" cy="814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SCVSAR Coordinators Continued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7FCD957-C5BD-4BAC-A366-46D9A44E842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01" y="177424"/>
            <a:ext cx="1452563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07553E-4379-40A6-8DAD-555FA3C88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July 12, 2026</a:t>
            </a:r>
          </a:p>
        </p:txBody>
      </p:sp>
    </p:spTree>
    <p:extLst>
      <p:ext uri="{BB962C8B-B14F-4D97-AF65-F5344CB8AC3E}">
        <p14:creationId xmlns:p14="http://schemas.microsoft.com/office/powerpoint/2010/main" val="2314930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" name="Table 9">
            <a:extLst>
              <a:ext uri="{FF2B5EF4-FFF2-40B4-BE49-F238E27FC236}">
                <a16:creationId xmlns:a16="http://schemas.microsoft.com/office/drawing/2014/main" id="{083C7B6F-5251-42CC-903A-EE03BD782F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4459711"/>
              </p:ext>
            </p:extLst>
          </p:nvPr>
        </p:nvGraphicFramePr>
        <p:xfrm>
          <a:off x="227046" y="2145730"/>
          <a:ext cx="11496382" cy="338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4370">
                  <a:extLst>
                    <a:ext uri="{9D8B030D-6E8A-4147-A177-3AD203B41FA5}">
                      <a16:colId xmlns:a16="http://schemas.microsoft.com/office/drawing/2014/main" val="1494268427"/>
                    </a:ext>
                  </a:extLst>
                </a:gridCol>
                <a:gridCol w="2823820">
                  <a:extLst>
                    <a:ext uri="{9D8B030D-6E8A-4147-A177-3AD203B41FA5}">
                      <a16:colId xmlns:a16="http://schemas.microsoft.com/office/drawing/2014/main" val="3655295127"/>
                    </a:ext>
                  </a:extLst>
                </a:gridCol>
                <a:gridCol w="2874096">
                  <a:extLst>
                    <a:ext uri="{9D8B030D-6E8A-4147-A177-3AD203B41FA5}">
                      <a16:colId xmlns:a16="http://schemas.microsoft.com/office/drawing/2014/main" val="3079636808"/>
                    </a:ext>
                  </a:extLst>
                </a:gridCol>
                <a:gridCol w="2874096">
                  <a:extLst>
                    <a:ext uri="{9D8B030D-6E8A-4147-A177-3AD203B41FA5}">
                      <a16:colId xmlns:a16="http://schemas.microsoft.com/office/drawing/2014/main" val="46754498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ASAR - Alderwood Search and Rescue Unit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B2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EMRU - Everett Mountain Rescue Unit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B2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ESAR - Explorer Search and Rescue Unit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B2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MSAR - Marysville Search and Rescue Unit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B2C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72981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77800" lvl="0" indent="-17780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President -  Debra Moore</a:t>
                      </a:r>
                    </a:p>
                    <a:p>
                      <a:pPr marL="177800" lvl="0" indent="-17780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VP -  Jeff Dahl</a:t>
                      </a:r>
                    </a:p>
                    <a:p>
                      <a:pPr marL="177800" lvl="0" indent="-17780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Secretary -  Cody Worden</a:t>
                      </a:r>
                    </a:p>
                    <a:p>
                      <a:pPr marL="177800" lvl="0" indent="-17780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Training – John Skelly</a:t>
                      </a:r>
                    </a:p>
                    <a:p>
                      <a:pPr marL="177800" lvl="0" indent="-17780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Membership – Robert </a:t>
                      </a:r>
                      <a:r>
                        <a:rPr lang="en-US" sz="1400" dirty="0" err="1"/>
                        <a:t>Cavness</a:t>
                      </a:r>
                      <a:endParaRPr lang="en-US" sz="1400" dirty="0"/>
                    </a:p>
                    <a:p>
                      <a:pPr marL="177800" lvl="0" indent="-17780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Equipment -  Beth Voss</a:t>
                      </a:r>
                    </a:p>
                    <a:p>
                      <a:pPr lvl="0"/>
                      <a:endParaRPr lang="en-US" sz="1400" dirty="0"/>
                    </a:p>
                    <a:p>
                      <a:pPr lvl="0"/>
                      <a:r>
                        <a:rPr lang="en-US" sz="1400" dirty="0"/>
                        <a:t>ASAR Meets the third Tuesday of each month in Alderwood.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Chairperson – Liz Louis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Vice Chair– Keely  Coxon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VP Training – Jay </a:t>
                      </a:r>
                      <a:r>
                        <a:rPr lang="en-US" sz="1400" dirty="0" err="1"/>
                        <a:t>Bublitz</a:t>
                      </a:r>
                      <a:endParaRPr lang="en-US" sz="1400" dirty="0"/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Secretary -  Geoff Melly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Treasurer -  Ed Valencia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Past President – John Kornfeld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Members at Large -</a:t>
                      </a:r>
                    </a:p>
                    <a:p>
                      <a:pPr marL="341313" lvl="1" indent="0"/>
                      <a:r>
                        <a:rPr lang="en-US" sz="1400" dirty="0"/>
                        <a:t>Bryan </a:t>
                      </a:r>
                      <a:r>
                        <a:rPr lang="en-US" sz="1400" dirty="0" err="1"/>
                        <a:t>Swaffield</a:t>
                      </a:r>
                      <a:endParaRPr lang="en-US" sz="1400" dirty="0"/>
                    </a:p>
                    <a:p>
                      <a:pPr marL="341313" lvl="1" indent="0"/>
                      <a:r>
                        <a:rPr lang="en-US" sz="1400" dirty="0"/>
                        <a:t>Sara </a:t>
                      </a:r>
                      <a:r>
                        <a:rPr lang="en-US" sz="1400" dirty="0" err="1"/>
                        <a:t>Kulfan</a:t>
                      </a:r>
                      <a:endParaRPr lang="en-US" sz="1400" dirty="0"/>
                    </a:p>
                    <a:p>
                      <a:pPr marL="341313" lvl="1" indent="0"/>
                      <a:r>
                        <a:rPr lang="en-US" sz="1400" dirty="0"/>
                        <a:t>Steven Cohen</a:t>
                      </a:r>
                    </a:p>
                    <a:p>
                      <a:pPr marL="341313" lvl="1" indent="0"/>
                      <a:endParaRPr lang="en-US" sz="1400" dirty="0"/>
                    </a:p>
                    <a:p>
                      <a:pPr lvl="0"/>
                      <a:r>
                        <a:rPr lang="en-US" sz="1400" dirty="0"/>
                        <a:t>EMRU meets the first non-holiday Monday of each month at TL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President -  Elias Accola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VP – Audrey Lembke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Secretary -  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Training – Eric Lembke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Membership – Nikki Lembke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Adult Advisor – Nikki Lembke</a:t>
                      </a:r>
                    </a:p>
                    <a:p>
                      <a:pPr lvl="0"/>
                      <a:endParaRPr lang="en-US" sz="1400" dirty="0"/>
                    </a:p>
                    <a:p>
                      <a:pPr lvl="0"/>
                      <a:r>
                        <a:rPr lang="en-US" sz="1400" dirty="0"/>
                        <a:t>ESAR meets the fourth Thursday of each month at TL</a:t>
                      </a:r>
                    </a:p>
                    <a:p>
                      <a:pPr lvl="0" algn="l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President – Mackenzie Brosnahan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VP – Alec Amundson-Renshaw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Secretary – Margaret Dunn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Training Focal – Anthony Hemrich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Member Focal – Jamie Perrigoue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Equipment -  Jamie Perrigoue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1400" dirty="0"/>
                        <a:t> </a:t>
                      </a:r>
                    </a:p>
                    <a:p>
                      <a:pPr lvl="0"/>
                      <a:r>
                        <a:rPr lang="en-US" sz="1400" dirty="0"/>
                        <a:t>MSAR meets the third Wednesday of each month in Marysville</a:t>
                      </a:r>
                    </a:p>
                    <a:p>
                      <a:endParaRPr lang="en-US" sz="14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3588192"/>
                  </a:ext>
                </a:extLst>
              </a:tr>
            </a:tbl>
          </a:graphicData>
        </a:graphic>
      </p:graphicFrame>
      <p:sp>
        <p:nvSpPr>
          <p:cNvPr id="47" name="Text Box 2">
            <a:extLst>
              <a:ext uri="{FF2B5EF4-FFF2-40B4-BE49-F238E27FC236}">
                <a16:creationId xmlns:a16="http://schemas.microsoft.com/office/drawing/2014/main" id="{847C5D7C-A136-43D5-96C4-E6E2694FF1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1968" y="651283"/>
            <a:ext cx="5041011" cy="814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SCVSAR Units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7FCD957-C5BD-4BAC-A366-46D9A44E842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01" y="177424"/>
            <a:ext cx="1452563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9E3E97-4FA1-4E1D-908F-1F0E795EB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err="1"/>
              <a:t>Fjuly</a:t>
            </a:r>
            <a:r>
              <a:rPr lang="en-US" dirty="0"/>
              <a:t> 12, 2026</a:t>
            </a:r>
          </a:p>
        </p:txBody>
      </p:sp>
    </p:spTree>
    <p:extLst>
      <p:ext uri="{BB962C8B-B14F-4D97-AF65-F5344CB8AC3E}">
        <p14:creationId xmlns:p14="http://schemas.microsoft.com/office/powerpoint/2010/main" val="1164853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" name="Table 9">
            <a:extLst>
              <a:ext uri="{FF2B5EF4-FFF2-40B4-BE49-F238E27FC236}">
                <a16:creationId xmlns:a16="http://schemas.microsoft.com/office/drawing/2014/main" id="{083C7B6F-5251-42CC-903A-EE03BD782F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377712"/>
              </p:ext>
            </p:extLst>
          </p:nvPr>
        </p:nvGraphicFramePr>
        <p:xfrm>
          <a:off x="227045" y="2145730"/>
          <a:ext cx="11550973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17676">
                  <a:extLst>
                    <a:ext uri="{9D8B030D-6E8A-4147-A177-3AD203B41FA5}">
                      <a16:colId xmlns:a16="http://schemas.microsoft.com/office/drawing/2014/main" val="1494268427"/>
                    </a:ext>
                  </a:extLst>
                </a:gridCol>
                <a:gridCol w="3782972">
                  <a:extLst>
                    <a:ext uri="{9D8B030D-6E8A-4147-A177-3AD203B41FA5}">
                      <a16:colId xmlns:a16="http://schemas.microsoft.com/office/drawing/2014/main" val="3655295127"/>
                    </a:ext>
                  </a:extLst>
                </a:gridCol>
                <a:gridCol w="3850325">
                  <a:extLst>
                    <a:ext uri="{9D8B030D-6E8A-4147-A177-3AD203B41FA5}">
                      <a16:colId xmlns:a16="http://schemas.microsoft.com/office/drawing/2014/main" val="30796368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OSU - Operations Support Unit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B2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SCSO - Snohomish County Sheriff's Unit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B2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SSAR - Snohomish Search and Rescue Unit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B2C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72981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President - Seth Stone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VP </a:t>
                      </a:r>
                      <a:r>
                        <a:rPr lang="en-US" sz="1400"/>
                        <a:t>– Quinton Cline</a:t>
                      </a:r>
                      <a:endParaRPr lang="en-US" sz="1400" dirty="0"/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Secretary – 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Margaret Dunn</a:t>
                      </a:r>
                      <a:endParaRPr lang="en-US" sz="1400" dirty="0"/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Training Focal - Peter Templin</a:t>
                      </a:r>
                    </a:p>
                    <a:p>
                      <a:pPr lvl="0"/>
                      <a:endParaRPr lang="en-US" sz="1400" dirty="0"/>
                    </a:p>
                    <a:p>
                      <a:pPr lvl="0"/>
                      <a:r>
                        <a:rPr lang="en-US" sz="1400" dirty="0"/>
                        <a:t>OSU meets the fourth Wednesday of each month at TL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Co-leader –  Greg Sanders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Co- leader- Peter Teske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Board Trustee – Joshua Corsa</a:t>
                      </a:r>
                    </a:p>
                    <a:p>
                      <a:pPr marL="231775" marR="0" lvl="0" indent="-2317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dirty="0"/>
                        <a:t>Board Trustee – Bill Buck</a:t>
                      </a:r>
                    </a:p>
                    <a:p>
                      <a:pPr marL="231775" marR="0" lvl="0" indent="-2317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dirty="0"/>
                        <a:t>Board Trustee – Dietrich Biemiller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endParaRPr lang="en-US" sz="1400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400" dirty="0"/>
                    </a:p>
                    <a:p>
                      <a:pPr marL="0" lvl="0" indent="0">
                        <a:buFontTx/>
                        <a:buNone/>
                      </a:pPr>
                      <a:r>
                        <a:rPr lang="en-US" sz="1400" dirty="0"/>
                        <a:t>SCSO does not have meetings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400" dirty="0"/>
                        <a:t>President – Sam Gregarek</a:t>
                      </a:r>
                    </a:p>
                    <a:p>
                      <a:pPr lvl="0"/>
                      <a:r>
                        <a:rPr lang="en-US" sz="1400" dirty="0"/>
                        <a:t>VP – Katie Reed</a:t>
                      </a:r>
                    </a:p>
                    <a:p>
                      <a:pPr lvl="0"/>
                      <a:r>
                        <a:rPr lang="en-US" sz="1400" dirty="0"/>
                        <a:t>Secretary -  Jessica Curtis</a:t>
                      </a:r>
                    </a:p>
                    <a:p>
                      <a:pPr lvl="0"/>
                      <a:r>
                        <a:rPr lang="en-US" sz="1400" dirty="0"/>
                        <a:t>Financial Focal -  Al Kimbell</a:t>
                      </a:r>
                    </a:p>
                    <a:p>
                      <a:pPr lvl="0"/>
                      <a:r>
                        <a:rPr lang="en-US" sz="1400" dirty="0"/>
                        <a:t>Training -  Kaitlyn </a:t>
                      </a:r>
                      <a:r>
                        <a:rPr lang="en-US" sz="1400" dirty="0" err="1"/>
                        <a:t>Hinricksen</a:t>
                      </a:r>
                      <a:endParaRPr lang="en-US" sz="1400" dirty="0"/>
                    </a:p>
                    <a:p>
                      <a:pPr lvl="0"/>
                      <a:r>
                        <a:rPr lang="en-US" sz="1400" dirty="0"/>
                        <a:t>Equipment - Al Kimbell &amp; Taylor Isabell</a:t>
                      </a:r>
                    </a:p>
                    <a:p>
                      <a:pPr lvl="0"/>
                      <a:r>
                        <a:rPr lang="en-US" sz="1400" dirty="0"/>
                        <a:t>New Membership Focal – Mike Read</a:t>
                      </a:r>
                    </a:p>
                    <a:p>
                      <a:pPr lvl="0"/>
                      <a:endParaRPr lang="en-US" sz="1400" dirty="0"/>
                    </a:p>
                    <a:p>
                      <a:pPr lvl="0"/>
                      <a:r>
                        <a:rPr lang="en-US" sz="1400" dirty="0"/>
                        <a:t>SSAR meets the third Wednesday of each month at TL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3588192"/>
                  </a:ext>
                </a:extLst>
              </a:tr>
            </a:tbl>
          </a:graphicData>
        </a:graphic>
      </p:graphicFrame>
      <p:sp>
        <p:nvSpPr>
          <p:cNvPr id="47" name="Text Box 2">
            <a:extLst>
              <a:ext uri="{FF2B5EF4-FFF2-40B4-BE49-F238E27FC236}">
                <a16:creationId xmlns:a16="http://schemas.microsoft.com/office/drawing/2014/main" id="{847C5D7C-A136-43D5-96C4-E6E2694FF1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1968" y="651283"/>
            <a:ext cx="5041011" cy="814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SCVSAR Units Continued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7FCD957-C5BD-4BAC-A366-46D9A44E842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01" y="177424"/>
            <a:ext cx="1452563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4733A1-9D0D-41E8-AE55-182E64C4A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July 12, 2026</a:t>
            </a:r>
          </a:p>
        </p:txBody>
      </p:sp>
    </p:spTree>
    <p:extLst>
      <p:ext uri="{BB962C8B-B14F-4D97-AF65-F5344CB8AC3E}">
        <p14:creationId xmlns:p14="http://schemas.microsoft.com/office/powerpoint/2010/main" val="2273361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 Box 2">
            <a:extLst>
              <a:ext uri="{FF2B5EF4-FFF2-40B4-BE49-F238E27FC236}">
                <a16:creationId xmlns:a16="http://schemas.microsoft.com/office/drawing/2014/main" id="{847C5D7C-A136-43D5-96C4-E6E2694FF1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1968" y="651283"/>
            <a:ext cx="5041011" cy="814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SCVSAR Teams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7FCD957-C5BD-4BAC-A366-46D9A44E842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01" y="177424"/>
            <a:ext cx="1452563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Table 9">
            <a:extLst>
              <a:ext uri="{FF2B5EF4-FFF2-40B4-BE49-F238E27FC236}">
                <a16:creationId xmlns:a16="http://schemas.microsoft.com/office/drawing/2014/main" id="{A5D69CF2-D7F1-4AE9-9E4B-5BA46CE968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1021693"/>
              </p:ext>
            </p:extLst>
          </p:nvPr>
        </p:nvGraphicFramePr>
        <p:xfrm>
          <a:off x="500001" y="2485484"/>
          <a:ext cx="10933375" cy="338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1156">
                  <a:extLst>
                    <a:ext uri="{9D8B030D-6E8A-4147-A177-3AD203B41FA5}">
                      <a16:colId xmlns:a16="http://schemas.microsoft.com/office/drawing/2014/main" val="1494268427"/>
                    </a:ext>
                  </a:extLst>
                </a:gridCol>
                <a:gridCol w="2685531">
                  <a:extLst>
                    <a:ext uri="{9D8B030D-6E8A-4147-A177-3AD203B41FA5}">
                      <a16:colId xmlns:a16="http://schemas.microsoft.com/office/drawing/2014/main" val="3655295127"/>
                    </a:ext>
                  </a:extLst>
                </a:gridCol>
                <a:gridCol w="2733344">
                  <a:extLst>
                    <a:ext uri="{9D8B030D-6E8A-4147-A177-3AD203B41FA5}">
                      <a16:colId xmlns:a16="http://schemas.microsoft.com/office/drawing/2014/main" val="3079636808"/>
                    </a:ext>
                  </a:extLst>
                </a:gridCol>
                <a:gridCol w="2733344">
                  <a:extLst>
                    <a:ext uri="{9D8B030D-6E8A-4147-A177-3AD203B41FA5}">
                      <a16:colId xmlns:a16="http://schemas.microsoft.com/office/drawing/2014/main" val="46754498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UAS Team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B2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FST/P2P- Family &amp; Peer-to-Peer Support Team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B2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HRT - Helicopter Response Team</a:t>
                      </a:r>
                    </a:p>
                    <a:p>
                      <a:endParaRPr lang="en-US" sz="14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B2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K9T - Canine Team</a:t>
                      </a:r>
                    </a:p>
                    <a:p>
                      <a:endParaRPr lang="en-US" sz="14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B2C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72981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Coordinator –  Micah Nehring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Assistant Coordinator –  Anthony Modica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endParaRPr lang="en-US" sz="1400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1400" dirty="0"/>
                        <a:t>Meets quarterly and TL. 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lvl="0" indent="-22860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Coordinator -  Cassidy Walker</a:t>
                      </a:r>
                    </a:p>
                    <a:p>
                      <a:pPr lvl="0"/>
                      <a:endParaRPr lang="en-US" sz="1400" dirty="0"/>
                    </a:p>
                    <a:p>
                      <a:pPr lvl="0"/>
                      <a:r>
                        <a:rPr lang="en-US" sz="1400" dirty="0"/>
                        <a:t>FST meets quarterly at TL.</a:t>
                      </a:r>
                    </a:p>
                    <a:p>
                      <a:pPr lvl="0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latin typeface="+mn-lt"/>
                        </a:rPr>
                        <a:t>Coordinator – Andy Toyota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latin typeface="+mn-lt"/>
                        </a:rPr>
                        <a:t>Assist. Coord. - Edwin Prada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latin typeface="+mn-lt"/>
                        </a:rPr>
                        <a:t>Training – Ian Williams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latin typeface="+mn-lt"/>
                        </a:rPr>
                        <a:t>Financial </a:t>
                      </a:r>
                      <a:r>
                        <a:rPr lang="en-US" sz="1400" dirty="0" err="1">
                          <a:latin typeface="+mn-lt"/>
                        </a:rPr>
                        <a:t>Focals</a:t>
                      </a:r>
                      <a:r>
                        <a:rPr lang="en-US" sz="1400" dirty="0">
                          <a:latin typeface="+mn-lt"/>
                        </a:rPr>
                        <a:t> - Steve </a:t>
                      </a:r>
                      <a:r>
                        <a:rPr lang="en-US" sz="1400" dirty="0" err="1">
                          <a:latin typeface="+mn-lt"/>
                        </a:rPr>
                        <a:t>Klett</a:t>
                      </a:r>
                      <a:endParaRPr lang="en-US" sz="1400" dirty="0">
                        <a:latin typeface="+mn-lt"/>
                      </a:endParaRP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latin typeface="+mn-lt"/>
                        </a:rPr>
                        <a:t>Ground Support Team Coordinator – Willis Reed</a:t>
                      </a:r>
                    </a:p>
                    <a:p>
                      <a:pPr lvl="1"/>
                      <a:endParaRPr lang="en-US" sz="1400" dirty="0">
                        <a:latin typeface="+mn-lt"/>
                      </a:endParaRPr>
                    </a:p>
                    <a:p>
                      <a:pPr lvl="0"/>
                      <a:r>
                        <a:rPr lang="en-US" sz="1400" dirty="0">
                          <a:latin typeface="+mn-lt"/>
                        </a:rPr>
                        <a:t>HRT meets the third Monday of each month at TL</a:t>
                      </a:r>
                    </a:p>
                    <a:p>
                      <a:pPr lvl="0" algn="l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Coordinator – Nikki Lembke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 err="1"/>
                        <a:t>Airscent</a:t>
                      </a:r>
                      <a:r>
                        <a:rPr lang="en-US" sz="1400" dirty="0"/>
                        <a:t> Lead – MacKenzie Brosnahan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HRD Lead -  Laure Molitor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Trailing Lead –Jake Lindell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Field Support Lead- Danielle Malmberg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Operations- Laure Molitor</a:t>
                      </a:r>
                    </a:p>
                    <a:p>
                      <a:pPr lvl="0"/>
                      <a:endParaRPr lang="en-US" sz="1400" dirty="0"/>
                    </a:p>
                    <a:p>
                      <a:pPr lvl="0"/>
                      <a:r>
                        <a:rPr lang="en-US" sz="1400" dirty="0"/>
                        <a:t>K9 Team meets the third Saturday of each month at Cathcart Operations Center or TL.</a:t>
                      </a:r>
                    </a:p>
                    <a:p>
                      <a:endParaRPr lang="en-US" sz="14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3588192"/>
                  </a:ext>
                </a:extLst>
              </a:tr>
            </a:tbl>
          </a:graphicData>
        </a:graphic>
      </p:graphicFrame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7985BB-D7B7-47AB-9D1E-2D1C84D05B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448800" y="38631"/>
            <a:ext cx="2743200" cy="365125"/>
          </a:xfrm>
        </p:spPr>
        <p:txBody>
          <a:bodyPr/>
          <a:lstStyle/>
          <a:p>
            <a:r>
              <a:rPr lang="en-US" dirty="0"/>
              <a:t>July 12, 2026</a:t>
            </a:r>
          </a:p>
        </p:txBody>
      </p:sp>
    </p:spTree>
    <p:extLst>
      <p:ext uri="{BB962C8B-B14F-4D97-AF65-F5344CB8AC3E}">
        <p14:creationId xmlns:p14="http://schemas.microsoft.com/office/powerpoint/2010/main" val="31069510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 Box 2">
            <a:extLst>
              <a:ext uri="{FF2B5EF4-FFF2-40B4-BE49-F238E27FC236}">
                <a16:creationId xmlns:a16="http://schemas.microsoft.com/office/drawing/2014/main" id="{847C5D7C-A136-43D5-96C4-E6E2694FF1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1968" y="651283"/>
            <a:ext cx="5041011" cy="814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SCVSAR Teams Continued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7FCD957-C5BD-4BAC-A366-46D9A44E842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01" y="177424"/>
            <a:ext cx="1452563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Table 9">
            <a:extLst>
              <a:ext uri="{FF2B5EF4-FFF2-40B4-BE49-F238E27FC236}">
                <a16:creationId xmlns:a16="http://schemas.microsoft.com/office/drawing/2014/main" id="{A5D69CF2-D7F1-4AE9-9E4B-5BA46CE968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2961265"/>
              </p:ext>
            </p:extLst>
          </p:nvPr>
        </p:nvGraphicFramePr>
        <p:xfrm>
          <a:off x="500001" y="1850484"/>
          <a:ext cx="10933375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1156">
                  <a:extLst>
                    <a:ext uri="{9D8B030D-6E8A-4147-A177-3AD203B41FA5}">
                      <a16:colId xmlns:a16="http://schemas.microsoft.com/office/drawing/2014/main" val="1494268427"/>
                    </a:ext>
                  </a:extLst>
                </a:gridCol>
                <a:gridCol w="2685531">
                  <a:extLst>
                    <a:ext uri="{9D8B030D-6E8A-4147-A177-3AD203B41FA5}">
                      <a16:colId xmlns:a16="http://schemas.microsoft.com/office/drawing/2014/main" val="3655295127"/>
                    </a:ext>
                  </a:extLst>
                </a:gridCol>
                <a:gridCol w="2733344">
                  <a:extLst>
                    <a:ext uri="{9D8B030D-6E8A-4147-A177-3AD203B41FA5}">
                      <a16:colId xmlns:a16="http://schemas.microsoft.com/office/drawing/2014/main" val="3079636808"/>
                    </a:ext>
                  </a:extLst>
                </a:gridCol>
                <a:gridCol w="2733344">
                  <a:extLst>
                    <a:ext uri="{9D8B030D-6E8A-4147-A177-3AD203B41FA5}">
                      <a16:colId xmlns:a16="http://schemas.microsoft.com/office/drawing/2014/main" val="46754498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TT - Trackers Team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B2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Rigging Team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B2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SRT - Swiftwater Rescue Team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B2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4x4 - Off Road Vehicles Team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B2C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72981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Coordinator - Dietrich Biemiller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Assist. Coordinator – Bob Austin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Secretary – Elizabeth Humphries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Treasurer – Jim Hedges</a:t>
                      </a:r>
                    </a:p>
                    <a:p>
                      <a:pPr lvl="0"/>
                      <a:endParaRPr lang="en-US" sz="1400" dirty="0"/>
                    </a:p>
                    <a:p>
                      <a:pPr lvl="0"/>
                      <a:r>
                        <a:rPr lang="en-US" sz="1400" dirty="0"/>
                        <a:t>MTT meets the second Saturday of each month at the Cathcart Operations Center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Coordinator- Ian Williams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Equipment- Tequina Kane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endParaRPr lang="en-US" sz="1400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400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400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1400" dirty="0"/>
                        <a:t>Rigging team meets the fourth Thursday of each month at TL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Coordinator - John Morton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Assist. Coordinator – Josh Warren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Equipment – Chris Cunningham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Financial Focal - John Morton</a:t>
                      </a:r>
                    </a:p>
                    <a:p>
                      <a:pPr lvl="0"/>
                      <a:endParaRPr lang="en-US" sz="1400" dirty="0"/>
                    </a:p>
                    <a:p>
                      <a:pPr lvl="0"/>
                      <a:r>
                        <a:rPr lang="en-US" sz="1400" dirty="0"/>
                        <a:t>SRT meets the first Tuesday of even number months at TL (Feb, Apr, Jun, Aug, Oct, Dec)</a:t>
                      </a:r>
                    </a:p>
                    <a:p>
                      <a:pPr lvl="0" algn="l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Coordinator – Aaron Davenport</a:t>
                      </a:r>
                    </a:p>
                    <a:p>
                      <a:pPr marL="231775" lvl="0" indent="-231775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Assist. Coordinator – Steve Bush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400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400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400" dirty="0"/>
                    </a:p>
                    <a:p>
                      <a:pPr lvl="0"/>
                      <a:r>
                        <a:rPr lang="en-US" sz="1400" dirty="0"/>
                        <a:t>4x4 team meets the first Wednesday of each month.</a:t>
                      </a:r>
                    </a:p>
                    <a:p>
                      <a:endParaRPr lang="en-US" sz="14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3588192"/>
                  </a:ext>
                </a:extLst>
              </a:tr>
            </a:tbl>
          </a:graphicData>
        </a:graphic>
      </p:graphicFrame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F8BF638-B963-446C-A33C-B1EC90384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July 12, 2026</a:t>
            </a:r>
          </a:p>
        </p:txBody>
      </p:sp>
    </p:spTree>
    <p:extLst>
      <p:ext uri="{BB962C8B-B14F-4D97-AF65-F5344CB8AC3E}">
        <p14:creationId xmlns:p14="http://schemas.microsoft.com/office/powerpoint/2010/main" val="5285704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8519</TotalTime>
  <Words>1329</Words>
  <Application>Microsoft Office PowerPoint</Application>
  <PresentationFormat>Widescreen</PresentationFormat>
  <Paragraphs>280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Martha Stone</dc:creator>
  <cp:lastModifiedBy>Eric Lembke</cp:lastModifiedBy>
  <cp:revision>50</cp:revision>
  <dcterms:created xsi:type="dcterms:W3CDTF">2021-02-27T03:55:09Z</dcterms:created>
  <dcterms:modified xsi:type="dcterms:W3CDTF">2026-07-13T04:54:29Z</dcterms:modified>
</cp:coreProperties>
</file>